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22" r:id="rId3"/>
    <p:sldId id="323" r:id="rId4"/>
    <p:sldId id="324" r:id="rId5"/>
    <p:sldId id="257" r:id="rId6"/>
    <p:sldId id="406" r:id="rId7"/>
    <p:sldId id="410" r:id="rId8"/>
    <p:sldId id="409" r:id="rId9"/>
    <p:sldId id="408" r:id="rId10"/>
    <p:sldId id="294" r:id="rId11"/>
    <p:sldId id="302" r:id="rId12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3522F-C350-41AC-A67F-1B0964E1923D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E9944-BF5D-4AEE-96FB-2B9E14078B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523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935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386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401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115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537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577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729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995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734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671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67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101EE-06C4-4C18-AC52-5725814C1588}" type="datetimeFigureOut">
              <a:rPr lang="es-MX" smtClean="0"/>
              <a:t>23/04/2025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7BC45-FBFF-4ADA-A963-2D61004347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094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779719" y="2450480"/>
            <a:ext cx="7772400" cy="2387600"/>
          </a:xfrm>
        </p:spPr>
        <p:txBody>
          <a:bodyPr>
            <a:normAutofit/>
          </a:bodyPr>
          <a:lstStyle/>
          <a:p>
            <a:pPr algn="ctr"/>
            <a:r>
              <a:rPr lang="es-MX" sz="50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Primera Sesión Extraordinaria 2025 </a:t>
            </a:r>
            <a:br>
              <a:rPr lang="es-MX" sz="50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</a:br>
            <a:endParaRPr lang="es-MX" sz="5000" b="1" dirty="0">
              <a:solidFill>
                <a:schemeClr val="tx2">
                  <a:lumMod val="50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48F4AE9-830E-4FD7-84C8-324260E1EDA2}"/>
              </a:ext>
            </a:extLst>
          </p:cNvPr>
          <p:cNvSpPr txBox="1"/>
          <p:nvPr/>
        </p:nvSpPr>
        <p:spPr>
          <a:xfrm>
            <a:off x="3501769" y="5724522"/>
            <a:ext cx="2328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14 de febrero de 2025</a:t>
            </a:r>
          </a:p>
        </p:txBody>
      </p:sp>
    </p:spTree>
    <p:extLst>
      <p:ext uri="{BB962C8B-B14F-4D97-AF65-F5344CB8AC3E}">
        <p14:creationId xmlns:p14="http://schemas.microsoft.com/office/powerpoint/2010/main" val="3273446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85800" y="1563671"/>
            <a:ext cx="77724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50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Asuntos Generales</a:t>
            </a:r>
          </a:p>
          <a:p>
            <a:pPr algn="ctr"/>
            <a:endParaRPr lang="es-MX" sz="2000" b="1" dirty="0">
              <a:solidFill>
                <a:schemeClr val="tx2">
                  <a:lumMod val="50000"/>
                </a:schemeClr>
              </a:solidFill>
              <a:latin typeface="Myriad Pro" panose="020B0503030403020204" pitchFamily="34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No hay registro de temas</a:t>
            </a:r>
          </a:p>
        </p:txBody>
      </p:sp>
    </p:spTree>
    <p:extLst>
      <p:ext uri="{BB962C8B-B14F-4D97-AF65-F5344CB8AC3E}">
        <p14:creationId xmlns:p14="http://schemas.microsoft.com/office/powerpoint/2010/main" val="2050201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8758" y="3053976"/>
            <a:ext cx="8470231" cy="914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5000" b="1" dirty="0">
                <a:latin typeface="Myriad Pro" panose="020B0503030403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Gracias </a:t>
            </a:r>
            <a:endParaRPr lang="es-ES" sz="5000" dirty="0">
              <a:latin typeface="Myriad Pro" panose="020B0503030403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312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85800" y="1419122"/>
            <a:ext cx="7772400" cy="2387600"/>
          </a:xfrm>
        </p:spPr>
        <p:txBody>
          <a:bodyPr>
            <a:normAutofit/>
          </a:bodyPr>
          <a:lstStyle/>
          <a:p>
            <a:pPr algn="ctr"/>
            <a:r>
              <a:rPr lang="es-MX" sz="50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2. Entrega de nombramiento y toma de protesta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B2CD92E-7F10-48FB-9696-BD1080CE2695}"/>
              </a:ext>
            </a:extLst>
          </p:cNvPr>
          <p:cNvSpPr txBox="1"/>
          <p:nvPr/>
        </p:nvSpPr>
        <p:spPr>
          <a:xfrm>
            <a:off x="1371600" y="4111522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Mtra. Margarita Luna Téllez Girón </a:t>
            </a:r>
          </a:p>
          <a:p>
            <a:pPr algn="ctr"/>
            <a:r>
              <a:rPr lang="es-MX" b="1" dirty="0"/>
              <a:t>Vice Fiscala de Derechos Humanos y Desarrollo Institucional</a:t>
            </a:r>
          </a:p>
          <a:p>
            <a:pPr algn="ctr"/>
            <a:r>
              <a:rPr lang="es-MX" dirty="0"/>
              <a:t>Punto 5 de la Circular Interna Número 05/2020 mediante la cual se establecen los lineamientos de operación del Comité de Igualdad Laboral y No Discriminación </a:t>
            </a:r>
          </a:p>
        </p:txBody>
      </p:sp>
    </p:spTree>
    <p:extLst>
      <p:ext uri="{BB962C8B-B14F-4D97-AF65-F5344CB8AC3E}">
        <p14:creationId xmlns:p14="http://schemas.microsoft.com/office/powerpoint/2010/main" val="2757292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85800" y="2235200"/>
            <a:ext cx="7772400" cy="2387600"/>
          </a:xfrm>
        </p:spPr>
        <p:txBody>
          <a:bodyPr>
            <a:normAutofit/>
          </a:bodyPr>
          <a:lstStyle/>
          <a:p>
            <a:pPr algn="ctr"/>
            <a:r>
              <a:rPr lang="es-MX" sz="50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3. Pase de lista y verificación de quórum</a:t>
            </a:r>
          </a:p>
        </p:txBody>
      </p:sp>
    </p:spTree>
    <p:extLst>
      <p:ext uri="{BB962C8B-B14F-4D97-AF65-F5344CB8AC3E}">
        <p14:creationId xmlns:p14="http://schemas.microsoft.com/office/powerpoint/2010/main" val="3794551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803787" y="652206"/>
            <a:ext cx="7772400" cy="2387600"/>
          </a:xfrm>
        </p:spPr>
        <p:txBody>
          <a:bodyPr>
            <a:normAutofit/>
          </a:bodyPr>
          <a:lstStyle/>
          <a:p>
            <a:pPr algn="ctr"/>
            <a:r>
              <a:rPr lang="es-MX" sz="50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4. 	Orden del día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04C6AC-84BC-415D-802F-A27D57C39B08}"/>
              </a:ext>
            </a:extLst>
          </p:cNvPr>
          <p:cNvSpPr txBox="1"/>
          <p:nvPr/>
        </p:nvSpPr>
        <p:spPr>
          <a:xfrm>
            <a:off x="888695" y="2802532"/>
            <a:ext cx="76025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MX" sz="2000" dirty="0">
                <a:latin typeface="Myriad Pro" panose="020B0503030403020204"/>
              </a:rPr>
              <a:t>Mensaje de bienvenida</a:t>
            </a:r>
          </a:p>
          <a:p>
            <a:pPr marL="342900" indent="-342900">
              <a:buAutoNum type="arabicPeriod"/>
            </a:pPr>
            <a:r>
              <a:rPr lang="es-MX" sz="2000" dirty="0">
                <a:latin typeface="Myriad Pro" panose="020B0503030403020204"/>
              </a:rPr>
              <a:t>Entrega de nombramiento y toma de protesta de la Presidenta del Comité </a:t>
            </a:r>
          </a:p>
          <a:p>
            <a:pPr marL="342900" indent="-342900">
              <a:buAutoNum type="arabicPeriod"/>
            </a:pPr>
            <a:r>
              <a:rPr lang="es-MX" sz="2000" dirty="0">
                <a:latin typeface="Myriad Pro" panose="020B0503030403020204"/>
              </a:rPr>
              <a:t>Pase de lista y verificación de quorum legal </a:t>
            </a:r>
          </a:p>
          <a:p>
            <a:pPr marL="342900" indent="-342900">
              <a:buAutoNum type="arabicPeriod"/>
            </a:pPr>
            <a:r>
              <a:rPr lang="es-MX" sz="2000" dirty="0">
                <a:latin typeface="Myriad Pro" panose="020B0503030403020204"/>
              </a:rPr>
              <a:t>Aprobación del orden del día </a:t>
            </a:r>
          </a:p>
          <a:p>
            <a:pPr marL="342900" indent="-342900">
              <a:buAutoNum type="arabicPeriod"/>
            </a:pPr>
            <a:r>
              <a:rPr lang="es-MX" sz="2000" dirty="0">
                <a:latin typeface="Myriad Pro" panose="020B0503030403020204"/>
              </a:rPr>
              <a:t>Informe de seguimiento al proceso de certificación de sitios </a:t>
            </a:r>
          </a:p>
          <a:p>
            <a:pPr marL="342900" indent="-342900">
              <a:buAutoNum type="arabicPeriod"/>
            </a:pPr>
            <a:r>
              <a:rPr lang="es-MX" sz="2000" dirty="0">
                <a:latin typeface="Myriad Pro" panose="020B0503030403020204"/>
              </a:rPr>
              <a:t>Asuntos Generales </a:t>
            </a:r>
          </a:p>
          <a:p>
            <a:pPr marL="342900" indent="-342900">
              <a:buAutoNum type="arabicPeriod"/>
            </a:pPr>
            <a:r>
              <a:rPr lang="es-MX" sz="2000" dirty="0">
                <a:latin typeface="Myriad Pro" panose="020B0503030403020204"/>
              </a:rPr>
              <a:t>Cierre de Sesión </a:t>
            </a:r>
          </a:p>
        </p:txBody>
      </p:sp>
    </p:spTree>
    <p:extLst>
      <p:ext uri="{BB962C8B-B14F-4D97-AF65-F5344CB8AC3E}">
        <p14:creationId xmlns:p14="http://schemas.microsoft.com/office/powerpoint/2010/main" val="3774916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781332" y="2247379"/>
            <a:ext cx="77724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5000" b="1" dirty="0">
                <a:solidFill>
                  <a:schemeClr val="tx2">
                    <a:lumMod val="50000"/>
                  </a:schemeClr>
                </a:solidFill>
                <a:latin typeface="Myriad Pro" panose="020B0503030403020204" pitchFamily="34" charset="0"/>
              </a:rPr>
              <a:t>5. Informe de seguimiento del proceso de certificación de sitios NMX025</a:t>
            </a:r>
          </a:p>
        </p:txBody>
      </p:sp>
    </p:spTree>
    <p:extLst>
      <p:ext uri="{BB962C8B-B14F-4D97-AF65-F5344CB8AC3E}">
        <p14:creationId xmlns:p14="http://schemas.microsoft.com/office/powerpoint/2010/main" val="3533381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87E6AC3-63C0-4FB8-9437-01A47992BF86}"/>
              </a:ext>
            </a:extLst>
          </p:cNvPr>
          <p:cNvSpPr txBox="1"/>
          <p:nvPr/>
        </p:nvSpPr>
        <p:spPr>
          <a:xfrm>
            <a:off x="703384" y="1011116"/>
            <a:ext cx="773723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1700" b="1" dirty="0"/>
              <a:t>6 febrero 2025 se llevó cabo visita de consultora J&amp;E, se realizan  observaciones para atender lo siguiente:   </a:t>
            </a:r>
          </a:p>
          <a:p>
            <a:pPr algn="just"/>
            <a:endParaRPr lang="es-MX" sz="800" b="1" dirty="0"/>
          </a:p>
          <a:p>
            <a:pPr algn="just"/>
            <a:r>
              <a:rPr lang="es-MX" sz="1700" dirty="0"/>
              <a:t>a) Actualización del Código de Conducta del Comité de Igualdad Laboral y No Discriminación </a:t>
            </a:r>
          </a:p>
          <a:p>
            <a:pPr algn="just"/>
            <a:endParaRPr lang="es-MX" sz="1700" dirty="0"/>
          </a:p>
          <a:p>
            <a:pPr algn="just"/>
            <a:r>
              <a:rPr lang="es-MX" sz="1700" b="1" dirty="0"/>
              <a:t>Acuerdo propuesto: </a:t>
            </a:r>
          </a:p>
          <a:p>
            <a:pPr algn="just"/>
            <a:r>
              <a:rPr lang="es-MX" sz="1700" dirty="0"/>
              <a:t>1. Secretaria del Comité actualice y remita Código de Conducta del Comité de Igualdad Laboral y No Discriminación para su revisión a integrantes  y de seguimiento hasta su firma. </a:t>
            </a:r>
            <a:r>
              <a:rPr lang="es-MX" sz="1700" b="1" dirty="0"/>
              <a:t>Aprobado por unanimidad</a:t>
            </a:r>
            <a:endParaRPr lang="es-MX" sz="1700" dirty="0"/>
          </a:p>
          <a:p>
            <a:pPr algn="just"/>
            <a:endParaRPr lang="es-MX" sz="1700" b="1" dirty="0"/>
          </a:p>
          <a:p>
            <a:pPr algn="just"/>
            <a:r>
              <a:rPr lang="es-MX" sz="1700" b="1" dirty="0"/>
              <a:t>b) </a:t>
            </a:r>
            <a:r>
              <a:rPr lang="es-MX" sz="1700" dirty="0"/>
              <a:t>Lactarios sin concluir</a:t>
            </a:r>
          </a:p>
          <a:p>
            <a:pPr algn="just"/>
            <a:endParaRPr lang="es-MX" sz="1700" dirty="0"/>
          </a:p>
          <a:p>
            <a:pPr algn="just"/>
            <a:r>
              <a:rPr lang="es-MX" sz="1700" dirty="0"/>
              <a:t> </a:t>
            </a:r>
            <a:endParaRPr lang="es-MX" sz="1700" b="1" dirty="0"/>
          </a:p>
          <a:p>
            <a:pPr algn="just"/>
            <a:endParaRPr lang="es-MX" sz="17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29B0CED-43E0-49CD-BF92-FD3DFB5BAC7D}"/>
              </a:ext>
            </a:extLst>
          </p:cNvPr>
          <p:cNvSpPr txBox="1"/>
          <p:nvPr/>
        </p:nvSpPr>
        <p:spPr>
          <a:xfrm>
            <a:off x="703384" y="3932055"/>
            <a:ext cx="8115301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s-MX" sz="1700" b="1" dirty="0"/>
          </a:p>
          <a:p>
            <a:pPr algn="just"/>
            <a:r>
              <a:rPr lang="es-MX" sz="1700" b="1" dirty="0"/>
              <a:t>1. Unidad Especializada en la Investigación de Delitos Sexuales y Violencia Familiar           </a:t>
            </a:r>
            <a:r>
              <a:rPr lang="es-MX" sz="1700" b="1" dirty="0">
                <a:solidFill>
                  <a:schemeClr val="accent6">
                    <a:lumMod val="50000"/>
                  </a:schemeClr>
                </a:solidFill>
              </a:rPr>
              <a:t>- puede solventarse con lactario móvil -</a:t>
            </a:r>
          </a:p>
          <a:p>
            <a:pPr algn="just"/>
            <a:r>
              <a:rPr lang="es-MX" sz="1700" dirty="0"/>
              <a:t>2. Unidad de Tequisquiapan </a:t>
            </a:r>
          </a:p>
          <a:p>
            <a:pPr algn="just"/>
            <a:r>
              <a:rPr lang="es-MX" sz="1700" b="1" dirty="0"/>
              <a:t>3. Unidad de Cadereyta de Montes </a:t>
            </a:r>
          </a:p>
          <a:p>
            <a:pPr algn="just"/>
            <a:r>
              <a:rPr lang="es-MX" sz="1700" dirty="0"/>
              <a:t>4. Unidad de Jalpan</a:t>
            </a:r>
          </a:p>
          <a:p>
            <a:pPr algn="just"/>
            <a:r>
              <a:rPr lang="es-MX" sz="1700" b="1" dirty="0"/>
              <a:t>5. Unidad de Tolimán </a:t>
            </a:r>
          </a:p>
          <a:p>
            <a:pPr algn="just"/>
            <a:r>
              <a:rPr lang="es-MX" sz="1700" dirty="0"/>
              <a:t>6. </a:t>
            </a:r>
            <a:r>
              <a:rPr lang="es-MX" sz="1700" b="1" dirty="0"/>
              <a:t>Subsede Regional de Procuración de Justicia Unidad de Investigación </a:t>
            </a:r>
          </a:p>
          <a:p>
            <a:pPr algn="just"/>
            <a:r>
              <a:rPr lang="es-MX" sz="1700" b="1" dirty="0">
                <a:solidFill>
                  <a:schemeClr val="accent6">
                    <a:lumMod val="50000"/>
                  </a:schemeClr>
                </a:solidFill>
              </a:rPr>
              <a:t>–  puede solventarse informando al personal femenino  de ese sitio que pueden hacer uso del lactario de acusación y periciales-</a:t>
            </a:r>
            <a:endParaRPr lang="es-MX" sz="1700" b="1" dirty="0"/>
          </a:p>
        </p:txBody>
      </p:sp>
    </p:spTree>
    <p:extLst>
      <p:ext uri="{BB962C8B-B14F-4D97-AF65-F5344CB8AC3E}">
        <p14:creationId xmlns:p14="http://schemas.microsoft.com/office/powerpoint/2010/main" val="3194238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A298C3A3-AEEA-44BD-9721-D2BF05867768}"/>
              </a:ext>
            </a:extLst>
          </p:cNvPr>
          <p:cNvSpPr txBox="1"/>
          <p:nvPr/>
        </p:nvSpPr>
        <p:spPr>
          <a:xfrm>
            <a:off x="320918" y="1339295"/>
            <a:ext cx="8326316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700" b="1" dirty="0"/>
              <a:t>Acuerdos propuestos: </a:t>
            </a:r>
          </a:p>
          <a:p>
            <a:pPr algn="just"/>
            <a:endParaRPr lang="es-MX" sz="1700" b="1" dirty="0"/>
          </a:p>
          <a:p>
            <a:pPr algn="just"/>
            <a:r>
              <a:rPr lang="es-MX" sz="1700" dirty="0"/>
              <a:t>2. La adquisición por la Dirección de Administración de un lactario móvil para instalar en la Unidad 4 </a:t>
            </a:r>
          </a:p>
          <a:p>
            <a:pPr algn="just"/>
            <a:r>
              <a:rPr lang="es-MX" sz="1700" dirty="0"/>
              <a:t>3. La conclusión de los trabajos de adaptación de lactario por la Dirección de Administración al 28 de febrero. </a:t>
            </a:r>
          </a:p>
          <a:p>
            <a:pPr algn="just"/>
            <a:r>
              <a:rPr lang="es-MX" sz="1700" dirty="0"/>
              <a:t>4. La Secretaria del Comité elaborará oficio comunicando al personal femenino de la Unidad de Investigación Subsede Regional, que podrá hacer uso de los lactarios ubicados en la Unidad de Acusación y Servicios Periciales.</a:t>
            </a:r>
          </a:p>
          <a:p>
            <a:pPr algn="just"/>
            <a:r>
              <a:rPr lang="es-MX" sz="1700" b="1" dirty="0"/>
              <a:t>Aprobados por unanimidad</a:t>
            </a:r>
            <a:endParaRPr lang="es-MX" sz="1700" dirty="0"/>
          </a:p>
          <a:p>
            <a:pPr algn="just"/>
            <a:endParaRPr lang="es-MX" sz="1700" dirty="0"/>
          </a:p>
          <a:p>
            <a:pPr marL="457200" indent="-457200" algn="just">
              <a:buAutoNum type="arabicPeriod"/>
            </a:pPr>
            <a:endParaRPr lang="es-MX" sz="17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14F2A46-E10F-4325-B31E-A848177C564B}"/>
              </a:ext>
            </a:extLst>
          </p:cNvPr>
          <p:cNvSpPr txBox="1"/>
          <p:nvPr/>
        </p:nvSpPr>
        <p:spPr>
          <a:xfrm>
            <a:off x="320918" y="4245178"/>
            <a:ext cx="82603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/>
              <a:t>c) Falta de programas de Protección Civil.</a:t>
            </a:r>
          </a:p>
          <a:p>
            <a:pPr algn="just"/>
            <a:endParaRPr lang="es-MX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800" dirty="0"/>
              <a:t>Se informó a la Consultoría que se está avanzando en la actualización del PP</a:t>
            </a:r>
            <a:r>
              <a:rPr lang="es-MX" dirty="0"/>
              <a:t>C de Edificio Central.</a:t>
            </a:r>
            <a:endParaRPr lang="es-MX" sz="1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800" dirty="0"/>
              <a:t>La Subdirección de Servicios Periciales remitió cotización C&amp;C Consultores  </a:t>
            </a:r>
            <a:r>
              <a:rPr lang="es-MX" b="1" dirty="0"/>
              <a:t>$65.912.40</a:t>
            </a:r>
            <a:endParaRPr lang="es-MX" sz="1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800" dirty="0"/>
              <a:t>Se realizará el recorrido con personal de C&amp;C Consultores el 20 febrero de 2025.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226054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CF6C51D-1F47-4B91-9C88-13D3086D6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6147" y="1011116"/>
            <a:ext cx="4365969" cy="536330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5139A6C-8240-498C-82C2-F297DA7AE075}"/>
              </a:ext>
            </a:extLst>
          </p:cNvPr>
          <p:cNvSpPr txBox="1"/>
          <p:nvPr/>
        </p:nvSpPr>
        <p:spPr>
          <a:xfrm>
            <a:off x="280178" y="1788055"/>
            <a:ext cx="436596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800" b="1" dirty="0"/>
              <a:t>Acuerdo propuesto: </a:t>
            </a:r>
          </a:p>
          <a:p>
            <a:pPr algn="just"/>
            <a:endParaRPr lang="es-MX" sz="1800" dirty="0"/>
          </a:p>
          <a:p>
            <a:pPr algn="just"/>
            <a:r>
              <a:rPr lang="es-MX" sz="1800" dirty="0"/>
              <a:t>5. La Secretaria del Comité dará seguimiento a la contratación del servicio para la actualización del Programa Interno de Protección Civil y a las acciones realizadas por la Subdirección de Servicios Periciales, hasta la conclusión del programa. </a:t>
            </a:r>
            <a:endParaRPr lang="es-MX" dirty="0"/>
          </a:p>
          <a:p>
            <a:pPr algn="just"/>
            <a:endParaRPr lang="es-MX" sz="1800" dirty="0"/>
          </a:p>
          <a:p>
            <a:pPr algn="just"/>
            <a:r>
              <a:rPr lang="es-MX" sz="1800" b="1" dirty="0"/>
              <a:t>Aprobado por unanimidad</a:t>
            </a:r>
            <a:endParaRPr lang="es-MX" sz="1800" dirty="0"/>
          </a:p>
          <a:p>
            <a:pPr algn="just"/>
            <a:endParaRPr lang="es-MX" dirty="0"/>
          </a:p>
          <a:p>
            <a:pPr algn="just"/>
            <a:r>
              <a:rPr lang="es-MX" dirty="0"/>
              <a:t>       </a:t>
            </a: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973202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87E6AC3-63C0-4FB8-9437-01A47992BF86}"/>
              </a:ext>
            </a:extLst>
          </p:cNvPr>
          <p:cNvSpPr txBox="1"/>
          <p:nvPr/>
        </p:nvSpPr>
        <p:spPr>
          <a:xfrm>
            <a:off x="703384" y="1503486"/>
            <a:ext cx="7737231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Auditoria Interna: </a:t>
            </a:r>
            <a:r>
              <a:rPr lang="es-MX" sz="2000" b="1" dirty="0">
                <a:solidFill>
                  <a:schemeClr val="accent6">
                    <a:lumMod val="50000"/>
                  </a:schemeClr>
                </a:solidFill>
              </a:rPr>
              <a:t>informa la Consultoría que será realizada por la certificadora con fecha propuesta marzo 2025 </a:t>
            </a:r>
          </a:p>
          <a:p>
            <a:pPr algn="just"/>
            <a:endParaRPr lang="es-MX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es-MX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es-MX" b="1" dirty="0"/>
          </a:p>
          <a:p>
            <a:pPr algn="just"/>
            <a:endParaRPr lang="es-MX" b="1" dirty="0"/>
          </a:p>
          <a:p>
            <a:pPr algn="just"/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8105626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7018</TotalTime>
  <Words>491</Words>
  <Application>Microsoft Office PowerPoint</Application>
  <PresentationFormat>Carta (216 x 279 mm)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Myriad Pro</vt:lpstr>
      <vt:lpstr>Tema de Office</vt:lpstr>
      <vt:lpstr>Primera Sesión Extraordinaria 2025  </vt:lpstr>
      <vt:lpstr>2. Entrega de nombramiento y toma de protesta  </vt:lpstr>
      <vt:lpstr>3. Pase de lista y verificación de quórum</vt:lpstr>
      <vt:lpstr>4.  Orden del día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Tecnologias</dc:creator>
  <cp:lastModifiedBy>Ana Luisa Sanchez Aguilar</cp:lastModifiedBy>
  <cp:revision>162</cp:revision>
  <dcterms:created xsi:type="dcterms:W3CDTF">2021-02-03T19:39:59Z</dcterms:created>
  <dcterms:modified xsi:type="dcterms:W3CDTF">2025-04-23T21:03:36Z</dcterms:modified>
</cp:coreProperties>
</file>