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6" r:id="rId2"/>
    <p:sldId id="323" r:id="rId3"/>
    <p:sldId id="324" r:id="rId4"/>
    <p:sldId id="257" r:id="rId5"/>
    <p:sldId id="418" r:id="rId6"/>
    <p:sldId id="412" r:id="rId7"/>
    <p:sldId id="417" r:id="rId8"/>
    <p:sldId id="420" r:id="rId9"/>
    <p:sldId id="434" r:id="rId10"/>
    <p:sldId id="421" r:id="rId11"/>
    <p:sldId id="423" r:id="rId12"/>
    <p:sldId id="425" r:id="rId13"/>
    <p:sldId id="428" r:id="rId14"/>
    <p:sldId id="411" r:id="rId15"/>
    <p:sldId id="406" r:id="rId16"/>
    <p:sldId id="409" r:id="rId17"/>
    <p:sldId id="408" r:id="rId18"/>
    <p:sldId id="431" r:id="rId19"/>
    <p:sldId id="419" r:id="rId20"/>
    <p:sldId id="424" r:id="rId21"/>
    <p:sldId id="414" r:id="rId22"/>
    <p:sldId id="427" r:id="rId23"/>
    <p:sldId id="415" r:id="rId24"/>
    <p:sldId id="432" r:id="rId25"/>
    <p:sldId id="433" r:id="rId26"/>
    <p:sldId id="416" r:id="rId27"/>
    <p:sldId id="302" r:id="rId28"/>
  </p:sldIdLst>
  <p:sldSz cx="9144000" cy="6858000" type="letter"/>
  <p:notesSz cx="7010400" cy="92964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a Luisa Sanchez Aguilar" initials="ALSA" lastIdx="1" clrIdx="0">
    <p:extLst>
      <p:ext uri="{19B8F6BF-5375-455C-9EA6-DF929625EA0E}">
        <p15:presenceInfo xmlns:p15="http://schemas.microsoft.com/office/powerpoint/2012/main" userId="S-1-5-21-757458881-2334176190-3605648146-169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9" d="100"/>
          <a:sy n="109" d="100"/>
        </p:scale>
        <p:origin x="15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s-MX"/>
          </a:p>
        </p:txBody>
      </p:sp>
      <p:sp>
        <p:nvSpPr>
          <p:cNvPr id="3" name="Marcador de fecha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423522F-C350-41AC-A67F-1B0964E1923D}" type="datetimeFigureOut">
              <a:rPr lang="es-MX" smtClean="0"/>
              <a:t>25/04/2025</a:t>
            </a:fld>
            <a:endParaRPr lang="es-MX"/>
          </a:p>
        </p:txBody>
      </p:sp>
      <p:sp>
        <p:nvSpPr>
          <p:cNvPr id="4" name="Marcador de imagen de diapositiva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s-MX"/>
          </a:p>
        </p:txBody>
      </p:sp>
      <p:sp>
        <p:nvSpPr>
          <p:cNvPr id="5" name="Marcador de notas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8AE9944-BF5D-4AEE-96FB-2B9E14078B40}" type="slidenum">
              <a:rPr lang="es-MX" smtClean="0"/>
              <a:t>‹Nº›</a:t>
            </a:fld>
            <a:endParaRPr lang="es-MX"/>
          </a:p>
        </p:txBody>
      </p:sp>
    </p:spTree>
    <p:extLst>
      <p:ext uri="{BB962C8B-B14F-4D97-AF65-F5344CB8AC3E}">
        <p14:creationId xmlns:p14="http://schemas.microsoft.com/office/powerpoint/2010/main" val="1966523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pic>
        <p:nvPicPr>
          <p:cNvPr id="7" name="Imagen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 y="0"/>
            <a:ext cx="9144000" cy="6858000"/>
          </a:xfrm>
          <a:prstGeom prst="rect">
            <a:avLst/>
          </a:prstGeom>
        </p:spPr>
      </p:pic>
    </p:spTree>
    <p:extLst>
      <p:ext uri="{BB962C8B-B14F-4D97-AF65-F5344CB8AC3E}">
        <p14:creationId xmlns:p14="http://schemas.microsoft.com/office/powerpoint/2010/main" val="3693935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66101EE-06C4-4C18-AC52-5725814C1588}" type="datetimeFigureOut">
              <a:rPr lang="es-MX" smtClean="0"/>
              <a:t>25/04/2025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2D7BC45-FBFF-4ADA-A963-2D610043479E}" type="slidenum">
              <a:rPr lang="es-MX" smtClean="0"/>
              <a:t>‹Nº›</a:t>
            </a:fld>
            <a:endParaRPr lang="es-MX"/>
          </a:p>
        </p:txBody>
      </p:sp>
    </p:spTree>
    <p:extLst>
      <p:ext uri="{BB962C8B-B14F-4D97-AF65-F5344CB8AC3E}">
        <p14:creationId xmlns:p14="http://schemas.microsoft.com/office/powerpoint/2010/main" val="3963862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66101EE-06C4-4C18-AC52-5725814C1588}" type="datetimeFigureOut">
              <a:rPr lang="es-MX" smtClean="0"/>
              <a:t>25/04/2025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2D7BC45-FBFF-4ADA-A963-2D610043479E}" type="slidenum">
              <a:rPr lang="es-MX" smtClean="0"/>
              <a:t>‹Nº›</a:t>
            </a:fld>
            <a:endParaRPr lang="es-MX"/>
          </a:p>
        </p:txBody>
      </p:sp>
    </p:spTree>
    <p:extLst>
      <p:ext uri="{BB962C8B-B14F-4D97-AF65-F5344CB8AC3E}">
        <p14:creationId xmlns:p14="http://schemas.microsoft.com/office/powerpoint/2010/main" val="2774019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66101EE-06C4-4C18-AC52-5725814C1588}" type="datetimeFigureOut">
              <a:rPr lang="es-MX" smtClean="0"/>
              <a:t>25/04/2025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2D7BC45-FBFF-4ADA-A963-2D610043479E}" type="slidenum">
              <a:rPr lang="es-MX" smtClean="0"/>
              <a:t>‹Nº›</a:t>
            </a:fld>
            <a:endParaRPr lang="es-MX"/>
          </a:p>
        </p:txBody>
      </p:sp>
    </p:spTree>
    <p:extLst>
      <p:ext uri="{BB962C8B-B14F-4D97-AF65-F5344CB8AC3E}">
        <p14:creationId xmlns:p14="http://schemas.microsoft.com/office/powerpoint/2010/main" val="3661156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C66101EE-06C4-4C18-AC52-5725814C1588}" type="datetimeFigureOut">
              <a:rPr lang="es-MX" smtClean="0"/>
              <a:t>25/04/2025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2D7BC45-FBFF-4ADA-A963-2D610043479E}" type="slidenum">
              <a:rPr lang="es-MX" smtClean="0"/>
              <a:t>‹Nº›</a:t>
            </a:fld>
            <a:endParaRPr lang="es-MX"/>
          </a:p>
        </p:txBody>
      </p:sp>
    </p:spTree>
    <p:extLst>
      <p:ext uri="{BB962C8B-B14F-4D97-AF65-F5344CB8AC3E}">
        <p14:creationId xmlns:p14="http://schemas.microsoft.com/office/powerpoint/2010/main" val="565373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C66101EE-06C4-4C18-AC52-5725814C1588}" type="datetimeFigureOut">
              <a:rPr lang="es-MX" smtClean="0"/>
              <a:t>25/04/2025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12D7BC45-FBFF-4ADA-A963-2D610043479E}" type="slidenum">
              <a:rPr lang="es-MX" smtClean="0"/>
              <a:t>‹Nº›</a:t>
            </a:fld>
            <a:endParaRPr lang="es-MX"/>
          </a:p>
        </p:txBody>
      </p:sp>
    </p:spTree>
    <p:extLst>
      <p:ext uri="{BB962C8B-B14F-4D97-AF65-F5344CB8AC3E}">
        <p14:creationId xmlns:p14="http://schemas.microsoft.com/office/powerpoint/2010/main" val="1265775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C66101EE-06C4-4C18-AC52-5725814C1588}" type="datetimeFigureOut">
              <a:rPr lang="es-MX" smtClean="0"/>
              <a:t>25/04/2025</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12D7BC45-FBFF-4ADA-A963-2D610043479E}" type="slidenum">
              <a:rPr lang="es-MX" smtClean="0"/>
              <a:t>‹Nº›</a:t>
            </a:fld>
            <a:endParaRPr lang="es-MX"/>
          </a:p>
        </p:txBody>
      </p:sp>
    </p:spTree>
    <p:extLst>
      <p:ext uri="{BB962C8B-B14F-4D97-AF65-F5344CB8AC3E}">
        <p14:creationId xmlns:p14="http://schemas.microsoft.com/office/powerpoint/2010/main" val="567294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C66101EE-06C4-4C18-AC52-5725814C1588}" type="datetimeFigureOut">
              <a:rPr lang="es-MX" smtClean="0"/>
              <a:t>25/04/2025</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12D7BC45-FBFF-4ADA-A963-2D610043479E}" type="slidenum">
              <a:rPr lang="es-MX" smtClean="0"/>
              <a:t>‹Nº›</a:t>
            </a:fld>
            <a:endParaRPr lang="es-MX"/>
          </a:p>
        </p:txBody>
      </p:sp>
    </p:spTree>
    <p:extLst>
      <p:ext uri="{BB962C8B-B14F-4D97-AF65-F5344CB8AC3E}">
        <p14:creationId xmlns:p14="http://schemas.microsoft.com/office/powerpoint/2010/main" val="589956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6101EE-06C4-4C18-AC52-5725814C1588}" type="datetimeFigureOut">
              <a:rPr lang="es-MX" smtClean="0"/>
              <a:t>25/04/2025</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12D7BC45-FBFF-4ADA-A963-2D610043479E}" type="slidenum">
              <a:rPr lang="es-MX" smtClean="0"/>
              <a:t>‹Nº›</a:t>
            </a:fld>
            <a:endParaRPr lang="es-MX"/>
          </a:p>
        </p:txBody>
      </p:sp>
    </p:spTree>
    <p:extLst>
      <p:ext uri="{BB962C8B-B14F-4D97-AF65-F5344CB8AC3E}">
        <p14:creationId xmlns:p14="http://schemas.microsoft.com/office/powerpoint/2010/main" val="2007348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C66101EE-06C4-4C18-AC52-5725814C1588}" type="datetimeFigureOut">
              <a:rPr lang="es-MX" smtClean="0"/>
              <a:t>25/04/2025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12D7BC45-FBFF-4ADA-A963-2D610043479E}" type="slidenum">
              <a:rPr lang="es-MX" smtClean="0"/>
              <a:t>‹Nº›</a:t>
            </a:fld>
            <a:endParaRPr lang="es-MX"/>
          </a:p>
        </p:txBody>
      </p:sp>
    </p:spTree>
    <p:extLst>
      <p:ext uri="{BB962C8B-B14F-4D97-AF65-F5344CB8AC3E}">
        <p14:creationId xmlns:p14="http://schemas.microsoft.com/office/powerpoint/2010/main" val="2526716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C66101EE-06C4-4C18-AC52-5725814C1588}" type="datetimeFigureOut">
              <a:rPr lang="es-MX" smtClean="0"/>
              <a:t>25/04/2025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12D7BC45-FBFF-4ADA-A963-2D610043479E}" type="slidenum">
              <a:rPr lang="es-MX" smtClean="0"/>
              <a:t>‹Nº›</a:t>
            </a:fld>
            <a:endParaRPr lang="es-MX"/>
          </a:p>
        </p:txBody>
      </p:sp>
    </p:spTree>
    <p:extLst>
      <p:ext uri="{BB962C8B-B14F-4D97-AF65-F5344CB8AC3E}">
        <p14:creationId xmlns:p14="http://schemas.microsoft.com/office/powerpoint/2010/main" val="2974677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6101EE-06C4-4C18-AC52-5725814C1588}" type="datetimeFigureOut">
              <a:rPr lang="es-MX" smtClean="0"/>
              <a:t>25/04/2025</a:t>
            </a:fld>
            <a:endParaRPr lang="es-MX"/>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D7BC45-FBFF-4ADA-A963-2D610043479E}" type="slidenum">
              <a:rPr lang="es-MX" smtClean="0"/>
              <a:t>‹Nº›</a:t>
            </a:fld>
            <a:endParaRPr lang="es-MX"/>
          </a:p>
        </p:txBody>
      </p:sp>
    </p:spTree>
    <p:extLst>
      <p:ext uri="{BB962C8B-B14F-4D97-AF65-F5344CB8AC3E}">
        <p14:creationId xmlns:p14="http://schemas.microsoft.com/office/powerpoint/2010/main" val="4809446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idx="4294967295"/>
          </p:nvPr>
        </p:nvSpPr>
        <p:spPr>
          <a:xfrm>
            <a:off x="285750" y="2068252"/>
            <a:ext cx="8572499" cy="2387600"/>
          </a:xfrm>
        </p:spPr>
        <p:txBody>
          <a:bodyPr>
            <a:normAutofit/>
          </a:bodyPr>
          <a:lstStyle/>
          <a:p>
            <a:pPr algn="ctr"/>
            <a:br>
              <a:rPr lang="es-MX" sz="5000" b="1" dirty="0">
                <a:solidFill>
                  <a:schemeClr val="tx2">
                    <a:lumMod val="50000"/>
                  </a:schemeClr>
                </a:solidFill>
                <a:latin typeface="Myriad Pro" panose="020B0503030403020204" pitchFamily="34" charset="0"/>
              </a:rPr>
            </a:br>
            <a:r>
              <a:rPr lang="es-MX" sz="5000" b="1" dirty="0">
                <a:solidFill>
                  <a:schemeClr val="tx2">
                    <a:lumMod val="50000"/>
                  </a:schemeClr>
                </a:solidFill>
                <a:latin typeface="Myriad Pro" panose="020B0503030403020204" pitchFamily="34" charset="0"/>
              </a:rPr>
              <a:t>2ª  Sesión Extraordinaria 2025 </a:t>
            </a:r>
          </a:p>
        </p:txBody>
      </p:sp>
    </p:spTree>
    <p:extLst>
      <p:ext uri="{BB962C8B-B14F-4D97-AF65-F5344CB8AC3E}">
        <p14:creationId xmlns:p14="http://schemas.microsoft.com/office/powerpoint/2010/main" val="3273446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F8A01926-28EB-48E5-8271-382A5C667A91}"/>
              </a:ext>
            </a:extLst>
          </p:cNvPr>
          <p:cNvPicPr>
            <a:picLocks noChangeAspect="1"/>
          </p:cNvPicPr>
          <p:nvPr/>
        </p:nvPicPr>
        <p:blipFill>
          <a:blip r:embed="rId2"/>
          <a:stretch>
            <a:fillRect/>
          </a:stretch>
        </p:blipFill>
        <p:spPr>
          <a:xfrm>
            <a:off x="0" y="1688032"/>
            <a:ext cx="9144000" cy="3481935"/>
          </a:xfrm>
          <a:prstGeom prst="rect">
            <a:avLst/>
          </a:prstGeom>
        </p:spPr>
      </p:pic>
      <p:sp>
        <p:nvSpPr>
          <p:cNvPr id="5" name="CuadroTexto 4">
            <a:extLst>
              <a:ext uri="{FF2B5EF4-FFF2-40B4-BE49-F238E27FC236}">
                <a16:creationId xmlns:a16="http://schemas.microsoft.com/office/drawing/2014/main" id="{DB61F353-540E-46F8-82AB-A9FDCB16B938}"/>
              </a:ext>
            </a:extLst>
          </p:cNvPr>
          <p:cNvSpPr txBox="1"/>
          <p:nvPr/>
        </p:nvSpPr>
        <p:spPr>
          <a:xfrm>
            <a:off x="791307" y="5560485"/>
            <a:ext cx="7561385" cy="369332"/>
          </a:xfrm>
          <a:prstGeom prst="rect">
            <a:avLst/>
          </a:prstGeom>
          <a:noFill/>
        </p:spPr>
        <p:txBody>
          <a:bodyPr wrap="square" rtlCol="0">
            <a:spAutoFit/>
          </a:bodyPr>
          <a:lstStyle/>
          <a:p>
            <a:r>
              <a:rPr lang="es-MX" b="1" dirty="0">
                <a:solidFill>
                  <a:srgbClr val="002060"/>
                </a:solidFill>
              </a:rPr>
              <a:t>Se somete a aprobación la actualización del Plan de Capacitación 2025</a:t>
            </a:r>
          </a:p>
        </p:txBody>
      </p:sp>
    </p:spTree>
    <p:extLst>
      <p:ext uri="{BB962C8B-B14F-4D97-AF65-F5344CB8AC3E}">
        <p14:creationId xmlns:p14="http://schemas.microsoft.com/office/powerpoint/2010/main" val="4158150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txBox="1">
            <a:spLocks/>
          </p:cNvSpPr>
          <p:nvPr/>
        </p:nvSpPr>
        <p:spPr>
          <a:xfrm>
            <a:off x="781332" y="1011114"/>
            <a:ext cx="7772400" cy="528417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sz="2500" dirty="0">
              <a:solidFill>
                <a:schemeClr val="tx2">
                  <a:lumMod val="50000"/>
                </a:schemeClr>
              </a:solidFill>
              <a:latin typeface="Myriad Pro" panose="020B0503030403020204" pitchFamily="34" charset="0"/>
            </a:endParaRPr>
          </a:p>
        </p:txBody>
      </p:sp>
      <p:pic>
        <p:nvPicPr>
          <p:cNvPr id="5" name="Imagen 4">
            <a:extLst>
              <a:ext uri="{FF2B5EF4-FFF2-40B4-BE49-F238E27FC236}">
                <a16:creationId xmlns:a16="http://schemas.microsoft.com/office/drawing/2014/main" id="{9D92FEEB-1B46-43C6-A255-4CF35DF1203C}"/>
              </a:ext>
            </a:extLst>
          </p:cNvPr>
          <p:cNvPicPr>
            <a:picLocks noChangeAspect="1"/>
          </p:cNvPicPr>
          <p:nvPr/>
        </p:nvPicPr>
        <p:blipFill>
          <a:blip r:embed="rId2"/>
          <a:stretch>
            <a:fillRect/>
          </a:stretch>
        </p:blipFill>
        <p:spPr>
          <a:xfrm>
            <a:off x="0" y="1119473"/>
            <a:ext cx="9144000" cy="4619053"/>
          </a:xfrm>
          <a:prstGeom prst="rect">
            <a:avLst/>
          </a:prstGeom>
        </p:spPr>
      </p:pic>
    </p:spTree>
    <p:extLst>
      <p:ext uri="{BB962C8B-B14F-4D97-AF65-F5344CB8AC3E}">
        <p14:creationId xmlns:p14="http://schemas.microsoft.com/office/powerpoint/2010/main" val="3075837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txBox="1">
            <a:spLocks/>
          </p:cNvSpPr>
          <p:nvPr/>
        </p:nvSpPr>
        <p:spPr>
          <a:xfrm>
            <a:off x="781332" y="1002322"/>
            <a:ext cx="7772400" cy="528417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sz="2500" dirty="0">
              <a:solidFill>
                <a:schemeClr val="tx2">
                  <a:lumMod val="50000"/>
                </a:schemeClr>
              </a:solidFill>
              <a:latin typeface="Myriad Pro" panose="020B0503030403020204" pitchFamily="34" charset="0"/>
            </a:endParaRPr>
          </a:p>
        </p:txBody>
      </p:sp>
      <p:pic>
        <p:nvPicPr>
          <p:cNvPr id="5" name="Imagen 4">
            <a:extLst>
              <a:ext uri="{FF2B5EF4-FFF2-40B4-BE49-F238E27FC236}">
                <a16:creationId xmlns:a16="http://schemas.microsoft.com/office/drawing/2014/main" id="{A5F414B5-315B-4BB5-9D0F-018662606F22}"/>
              </a:ext>
            </a:extLst>
          </p:cNvPr>
          <p:cNvPicPr>
            <a:picLocks noChangeAspect="1"/>
          </p:cNvPicPr>
          <p:nvPr/>
        </p:nvPicPr>
        <p:blipFill>
          <a:blip r:embed="rId2"/>
          <a:stretch>
            <a:fillRect/>
          </a:stretch>
        </p:blipFill>
        <p:spPr>
          <a:xfrm>
            <a:off x="590268" y="1178168"/>
            <a:ext cx="8124825" cy="5117123"/>
          </a:xfrm>
          <a:prstGeom prst="rect">
            <a:avLst/>
          </a:prstGeom>
        </p:spPr>
      </p:pic>
    </p:spTree>
    <p:extLst>
      <p:ext uri="{BB962C8B-B14F-4D97-AF65-F5344CB8AC3E}">
        <p14:creationId xmlns:p14="http://schemas.microsoft.com/office/powerpoint/2010/main" val="24596759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txBox="1">
            <a:spLocks/>
          </p:cNvSpPr>
          <p:nvPr/>
        </p:nvSpPr>
        <p:spPr>
          <a:xfrm>
            <a:off x="781332" y="2247379"/>
            <a:ext cx="7772400" cy="2387600"/>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5000" b="1" dirty="0">
                <a:solidFill>
                  <a:schemeClr val="tx2">
                    <a:lumMod val="50000"/>
                  </a:schemeClr>
                </a:solidFill>
                <a:latin typeface="Myriad Pro" panose="020B0503030403020204" pitchFamily="34" charset="0"/>
              </a:rPr>
              <a:t>6. Plan de capacitación en temas de Igualdad Laboral y No Discriminación </a:t>
            </a:r>
          </a:p>
        </p:txBody>
      </p:sp>
    </p:spTree>
    <p:extLst>
      <p:ext uri="{BB962C8B-B14F-4D97-AF65-F5344CB8AC3E}">
        <p14:creationId xmlns:p14="http://schemas.microsoft.com/office/powerpoint/2010/main" val="556286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7F9B50C7-4360-4261-A6B7-CF3EE06383A9}"/>
              </a:ext>
            </a:extLst>
          </p:cNvPr>
          <p:cNvSpPr txBox="1">
            <a:spLocks noChangeArrowheads="1"/>
          </p:cNvSpPr>
          <p:nvPr/>
        </p:nvSpPr>
        <p:spPr>
          <a:xfrm>
            <a:off x="548909" y="731556"/>
            <a:ext cx="7812575" cy="1131079"/>
          </a:xfrm>
          <a:prstGeom prst="rect">
            <a:avLst/>
          </a:prstGeom>
        </p:spPr>
        <p:txBody>
          <a:bodyPr wrap="square"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altLang="es-MX" sz="2500" b="1" dirty="0">
              <a:latin typeface="MyRIAD PRO" panose="020B0503030403020204"/>
            </a:endParaRPr>
          </a:p>
          <a:p>
            <a:pPr algn="ctr"/>
            <a:r>
              <a:rPr lang="es-MX" altLang="es-MX" sz="2500" b="1" dirty="0">
                <a:latin typeface="MyRIAD PRO" panose="020B0503030403020204"/>
              </a:rPr>
              <a:t>Objetivo</a:t>
            </a:r>
          </a:p>
          <a:p>
            <a:pPr algn="ctr"/>
            <a:endParaRPr lang="es-MX" altLang="es-MX" sz="2500" b="1" dirty="0">
              <a:latin typeface="MyRIAD PRO" panose="020B0503030403020204"/>
            </a:endParaRPr>
          </a:p>
        </p:txBody>
      </p:sp>
      <p:sp>
        <p:nvSpPr>
          <p:cNvPr id="4" name="CuadroTexto 3">
            <a:extLst>
              <a:ext uri="{FF2B5EF4-FFF2-40B4-BE49-F238E27FC236}">
                <a16:creationId xmlns:a16="http://schemas.microsoft.com/office/drawing/2014/main" id="{79F5E629-1998-4451-ADCB-0A42AA45E9F5}"/>
              </a:ext>
            </a:extLst>
          </p:cNvPr>
          <p:cNvSpPr txBox="1"/>
          <p:nvPr/>
        </p:nvSpPr>
        <p:spPr>
          <a:xfrm>
            <a:off x="548909" y="1665990"/>
            <a:ext cx="8058757" cy="3693319"/>
          </a:xfrm>
          <a:prstGeom prst="rect">
            <a:avLst/>
          </a:prstGeom>
          <a:noFill/>
        </p:spPr>
        <p:txBody>
          <a:bodyPr wrap="square">
            <a:spAutoFit/>
          </a:bodyPr>
          <a:lstStyle/>
          <a:p>
            <a:pPr algn="just"/>
            <a:r>
              <a:rPr lang="es-MX" b="0" i="0" dirty="0">
                <a:solidFill>
                  <a:srgbClr val="373737"/>
                </a:solidFill>
                <a:effectLst/>
                <a:latin typeface="Montserrat Regular" panose="00000500000000000000" pitchFamily="2" charset="0"/>
              </a:rPr>
              <a:t>Sensibilizar al personal de la Fiscalía General del Estado de Querétaro, sobre la importancia de respetar los derechos de igualdad y no discriminación en el ámbito laboral, a fin de garantizar que todas y todos los trabajadores, sin importar su género, origen étnico, religión, edad, discapacidad o cualquier otra característica, gocen de las mismas oportunidades y sean tratados con respeto y dignidad.</a:t>
            </a:r>
          </a:p>
          <a:p>
            <a:pPr algn="just"/>
            <a:endParaRPr lang="es-MX" b="1" dirty="0">
              <a:solidFill>
                <a:srgbClr val="373737"/>
              </a:solidFill>
              <a:latin typeface="Montserrat Regular" panose="00000500000000000000" pitchFamily="2" charset="0"/>
            </a:endParaRPr>
          </a:p>
          <a:p>
            <a:pPr algn="just"/>
            <a:r>
              <a:rPr lang="es-MX" b="1" i="0" dirty="0">
                <a:solidFill>
                  <a:srgbClr val="373737"/>
                </a:solidFill>
                <a:effectLst/>
                <a:latin typeface="Montserrat Regular" panose="00000500000000000000" pitchFamily="2" charset="0"/>
              </a:rPr>
              <a:t>De manera particular, mantener a las y los integrantes del Comité de Igualdad Laboral y No Discriminación y al personal del Departamento de Recursos Humanos de la Fiscalía General actualizados en temas que son afines a sus funciones dentro del órgano colegiado y su adscripción dentro de la institución.</a:t>
            </a:r>
          </a:p>
        </p:txBody>
      </p:sp>
    </p:spTree>
    <p:extLst>
      <p:ext uri="{BB962C8B-B14F-4D97-AF65-F5344CB8AC3E}">
        <p14:creationId xmlns:p14="http://schemas.microsoft.com/office/powerpoint/2010/main" val="9260482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2F083B80-DA4B-4F77-B7D4-AAA5A832A392}"/>
              </a:ext>
            </a:extLst>
          </p:cNvPr>
          <p:cNvSpPr txBox="1"/>
          <p:nvPr/>
        </p:nvSpPr>
        <p:spPr>
          <a:xfrm>
            <a:off x="531934" y="821158"/>
            <a:ext cx="8080131" cy="5909310"/>
          </a:xfrm>
          <a:prstGeom prst="rect">
            <a:avLst/>
          </a:prstGeom>
          <a:noFill/>
        </p:spPr>
        <p:txBody>
          <a:bodyPr wrap="square" rtlCol="0">
            <a:spAutoFit/>
          </a:bodyPr>
          <a:lstStyle/>
          <a:p>
            <a:pPr algn="ctr"/>
            <a:r>
              <a:rPr lang="es-MX" b="1" dirty="0">
                <a:solidFill>
                  <a:srgbClr val="373737"/>
                </a:solidFill>
                <a:latin typeface="Montserrat Regular" panose="00000500000000000000" pitchFamily="2" charset="0"/>
              </a:rPr>
              <a:t>Instancias capacitadora con modalidad virtual</a:t>
            </a:r>
          </a:p>
          <a:p>
            <a:pPr marL="285750" indent="-285750" algn="just">
              <a:buFont typeface="Arial" panose="020B0604020202020204" pitchFamily="34" charset="0"/>
              <a:buChar char="•"/>
            </a:pPr>
            <a:endParaRPr lang="es-MX" dirty="0">
              <a:solidFill>
                <a:srgbClr val="373737"/>
              </a:solidFill>
              <a:latin typeface="Montserrat Regular" panose="00000500000000000000" pitchFamily="2" charset="0"/>
            </a:endParaRPr>
          </a:p>
          <a:p>
            <a:pPr marL="285750" indent="-285750" algn="just">
              <a:buFont typeface="Arial" panose="020B0604020202020204" pitchFamily="34" charset="0"/>
              <a:buChar char="•"/>
            </a:pPr>
            <a:r>
              <a:rPr lang="es-MX" dirty="0">
                <a:solidFill>
                  <a:srgbClr val="373737"/>
                </a:solidFill>
                <a:latin typeface="Montserrat Regular" panose="00000500000000000000" pitchFamily="2" charset="0"/>
              </a:rPr>
              <a:t>Amnistía Internacional</a:t>
            </a:r>
          </a:p>
          <a:p>
            <a:pPr marL="285750" indent="-285750" algn="just">
              <a:buFont typeface="Arial" panose="020B0604020202020204" pitchFamily="34" charset="0"/>
              <a:buChar char="•"/>
            </a:pPr>
            <a:r>
              <a:rPr lang="es-MX" dirty="0">
                <a:solidFill>
                  <a:srgbClr val="373737"/>
                </a:solidFill>
                <a:latin typeface="Montserrat Regular" panose="00000500000000000000" pitchFamily="2" charset="0"/>
              </a:rPr>
              <a:t>Coordinación para la Igualdad de Género de la UNAM</a:t>
            </a:r>
          </a:p>
          <a:p>
            <a:pPr marL="285750" indent="-285750" algn="just">
              <a:buFont typeface="Arial" panose="020B0604020202020204" pitchFamily="34" charset="0"/>
              <a:buChar char="•"/>
            </a:pPr>
            <a:r>
              <a:rPr lang="es-MX" dirty="0">
                <a:solidFill>
                  <a:srgbClr val="373737"/>
                </a:solidFill>
                <a:latin typeface="Montserrat Regular" panose="00000500000000000000" pitchFamily="2" charset="0"/>
              </a:rPr>
              <a:t>Consejo Nacional para Prevenir la Discriminación -CONAPRED-</a:t>
            </a:r>
          </a:p>
          <a:p>
            <a:pPr marL="285750" indent="-285750" algn="just">
              <a:buFont typeface="Arial" panose="020B0604020202020204" pitchFamily="34" charset="0"/>
              <a:buChar char="•"/>
            </a:pPr>
            <a:endParaRPr lang="es-MX" dirty="0">
              <a:solidFill>
                <a:srgbClr val="373737"/>
              </a:solidFill>
              <a:latin typeface="Montserrat Regular" panose="00000500000000000000" pitchFamily="2" charset="0"/>
            </a:endParaRPr>
          </a:p>
          <a:p>
            <a:pPr algn="ctr"/>
            <a:r>
              <a:rPr lang="es-MX" b="1" dirty="0">
                <a:solidFill>
                  <a:srgbClr val="373737"/>
                </a:solidFill>
                <a:latin typeface="Montserrat Regular" panose="00000500000000000000" pitchFamily="2" charset="0"/>
              </a:rPr>
              <a:t>Cursos</a:t>
            </a:r>
          </a:p>
          <a:p>
            <a:pPr marL="285750" indent="-285750" algn="just">
              <a:buFont typeface="Arial" panose="020B0604020202020204" pitchFamily="34" charset="0"/>
              <a:buChar char="•"/>
            </a:pPr>
            <a:endParaRPr lang="es-MX" b="1" dirty="0">
              <a:solidFill>
                <a:srgbClr val="373737"/>
              </a:solidFill>
              <a:latin typeface="Montserrat Regular" panose="00000500000000000000" pitchFamily="2" charset="0"/>
            </a:endParaRPr>
          </a:p>
          <a:p>
            <a:pPr algn="just"/>
            <a:r>
              <a:rPr lang="es-MX" b="1" dirty="0">
                <a:solidFill>
                  <a:srgbClr val="373737"/>
                </a:solidFill>
                <a:latin typeface="Montserrat Regular" panose="00000500000000000000" pitchFamily="2" charset="0"/>
              </a:rPr>
              <a:t>1. Afrontar y combatir la violencia de género por Amnistía Internacional</a:t>
            </a:r>
          </a:p>
          <a:p>
            <a:pPr algn="just"/>
            <a:endParaRPr lang="es-MX" dirty="0">
              <a:solidFill>
                <a:srgbClr val="373737"/>
              </a:solidFill>
              <a:latin typeface="Montserrat Regular" panose="00000500000000000000" pitchFamily="2" charset="0"/>
            </a:endParaRPr>
          </a:p>
          <a:p>
            <a:pPr algn="just"/>
            <a:r>
              <a:rPr lang="es-MX" dirty="0">
                <a:solidFill>
                  <a:srgbClr val="373737"/>
                </a:solidFill>
                <a:latin typeface="Montserrat Regular" panose="00000500000000000000" pitchFamily="2" charset="0"/>
              </a:rPr>
              <a:t>Las y los participantes al terminar el curso, serán capaces de:</a:t>
            </a:r>
          </a:p>
          <a:p>
            <a:pPr marL="285750" indent="-285750" algn="just">
              <a:buFont typeface="Arial" panose="020B0604020202020204" pitchFamily="34" charset="0"/>
              <a:buChar char="•"/>
            </a:pPr>
            <a:endParaRPr lang="es-MX" dirty="0">
              <a:solidFill>
                <a:srgbClr val="373737"/>
              </a:solidFill>
              <a:latin typeface="Montserrat Regular" panose="00000500000000000000" pitchFamily="2" charset="0"/>
            </a:endParaRPr>
          </a:p>
          <a:p>
            <a:pPr marL="285750" indent="-285750" algn="just">
              <a:buFont typeface="Arial" panose="020B0604020202020204" pitchFamily="34" charset="0"/>
              <a:buChar char="•"/>
            </a:pPr>
            <a:r>
              <a:rPr lang="es-MX" dirty="0">
                <a:solidFill>
                  <a:srgbClr val="373737"/>
                </a:solidFill>
                <a:latin typeface="Montserrat Regular" panose="00000500000000000000" pitchFamily="2" charset="0"/>
              </a:rPr>
              <a:t>Nombrar las causas fundamentales de la violencia contra las mujeres y las niñas</a:t>
            </a:r>
          </a:p>
          <a:p>
            <a:pPr marL="285750" indent="-285750" algn="just">
              <a:buFont typeface="Arial" panose="020B0604020202020204" pitchFamily="34" charset="0"/>
              <a:buChar char="•"/>
            </a:pPr>
            <a:r>
              <a:rPr lang="es-MX" dirty="0">
                <a:solidFill>
                  <a:srgbClr val="373737"/>
                </a:solidFill>
                <a:latin typeface="Montserrat Regular" panose="00000500000000000000" pitchFamily="2" charset="0"/>
              </a:rPr>
              <a:t>Explicar por qué la violencia contra las mujeres y las niñas es una cuestión de derechos humanos</a:t>
            </a:r>
          </a:p>
          <a:p>
            <a:pPr marL="285750" indent="-285750" algn="just">
              <a:buFont typeface="Arial" panose="020B0604020202020204" pitchFamily="34" charset="0"/>
              <a:buChar char="•"/>
            </a:pPr>
            <a:r>
              <a:rPr lang="es-MX" dirty="0">
                <a:solidFill>
                  <a:srgbClr val="373737"/>
                </a:solidFill>
                <a:latin typeface="Montserrat Regular" panose="00000500000000000000" pitchFamily="2" charset="0"/>
              </a:rPr>
              <a:t>Identificar formas de concienciar acerca de la violencia contra las mujeres y las niñas y compartirlas con otras personas</a:t>
            </a:r>
          </a:p>
          <a:p>
            <a:pPr marL="285750" indent="-285750" algn="just">
              <a:buFont typeface="Arial" panose="020B0604020202020204" pitchFamily="34" charset="0"/>
              <a:buChar char="•"/>
            </a:pPr>
            <a:endParaRPr lang="es-MX" dirty="0">
              <a:solidFill>
                <a:srgbClr val="373737"/>
              </a:solidFill>
              <a:latin typeface="Montserrat Regular" panose="00000500000000000000" pitchFamily="2" charset="0"/>
            </a:endParaRPr>
          </a:p>
          <a:p>
            <a:pPr algn="just"/>
            <a:r>
              <a:rPr lang="es-MX" dirty="0">
                <a:solidFill>
                  <a:srgbClr val="373737"/>
                </a:solidFill>
                <a:latin typeface="Montserrat Regular" panose="00000500000000000000" pitchFamily="2" charset="0"/>
              </a:rPr>
              <a:t>Proyección: </a:t>
            </a:r>
            <a:r>
              <a:rPr lang="es-MX" b="1" dirty="0">
                <a:solidFill>
                  <a:srgbClr val="373737"/>
                </a:solidFill>
                <a:latin typeface="Montserrat Regular" panose="00000500000000000000" pitchFamily="2" charset="0"/>
              </a:rPr>
              <a:t>Junio 2025</a:t>
            </a:r>
          </a:p>
        </p:txBody>
      </p:sp>
    </p:spTree>
    <p:extLst>
      <p:ext uri="{BB962C8B-B14F-4D97-AF65-F5344CB8AC3E}">
        <p14:creationId xmlns:p14="http://schemas.microsoft.com/office/powerpoint/2010/main" val="14797249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2F083B80-DA4B-4F77-B7D4-AAA5A832A392}"/>
              </a:ext>
            </a:extLst>
          </p:cNvPr>
          <p:cNvSpPr txBox="1"/>
          <p:nvPr/>
        </p:nvSpPr>
        <p:spPr>
          <a:xfrm>
            <a:off x="443444" y="985282"/>
            <a:ext cx="8080131" cy="5078313"/>
          </a:xfrm>
          <a:prstGeom prst="rect">
            <a:avLst/>
          </a:prstGeom>
          <a:noFill/>
        </p:spPr>
        <p:txBody>
          <a:bodyPr wrap="square" rtlCol="0">
            <a:spAutoFit/>
          </a:bodyPr>
          <a:lstStyle/>
          <a:p>
            <a:pPr algn="just"/>
            <a:r>
              <a:rPr lang="es-MX" b="1" dirty="0">
                <a:solidFill>
                  <a:srgbClr val="373737"/>
                </a:solidFill>
                <a:latin typeface="Montserrat Regular" panose="00000500000000000000" pitchFamily="2" charset="0"/>
              </a:rPr>
              <a:t>2. Claves para la igualdad de género. Igualdad de género, prevención de las violencias y derechos humanos</a:t>
            </a:r>
          </a:p>
          <a:p>
            <a:pPr algn="just"/>
            <a:endParaRPr lang="es-MX" dirty="0">
              <a:solidFill>
                <a:srgbClr val="373737"/>
              </a:solidFill>
              <a:latin typeface="Montserrat Regular" panose="00000500000000000000" pitchFamily="2" charset="0"/>
            </a:endParaRPr>
          </a:p>
          <a:p>
            <a:pPr algn="just"/>
            <a:r>
              <a:rPr lang="es-MX" dirty="0">
                <a:solidFill>
                  <a:srgbClr val="373737"/>
                </a:solidFill>
                <a:latin typeface="Montserrat Regular" panose="00000500000000000000" pitchFamily="2" charset="0"/>
              </a:rPr>
              <a:t>Es un programa especializado, dividido en una serie de tres cursos:</a:t>
            </a:r>
          </a:p>
          <a:p>
            <a:pPr algn="just"/>
            <a:endParaRPr lang="es-MX" dirty="0">
              <a:solidFill>
                <a:srgbClr val="373737"/>
              </a:solidFill>
              <a:latin typeface="Montserrat Regular" panose="00000500000000000000" pitchFamily="2" charset="0"/>
            </a:endParaRPr>
          </a:p>
          <a:p>
            <a:pPr marL="285750" indent="-285750" algn="just">
              <a:buFont typeface="Arial" panose="020B0604020202020204" pitchFamily="34" charset="0"/>
              <a:buChar char="•"/>
            </a:pPr>
            <a:r>
              <a:rPr lang="es-MX" dirty="0">
                <a:solidFill>
                  <a:srgbClr val="373737"/>
                </a:solidFill>
                <a:latin typeface="Montserrat Regular" panose="00000500000000000000" pitchFamily="2" charset="0"/>
              </a:rPr>
              <a:t>Conceptos básicos para la igualdad de género</a:t>
            </a:r>
          </a:p>
          <a:p>
            <a:pPr marL="285750" indent="-285750" algn="just">
              <a:buFont typeface="Arial" panose="020B0604020202020204" pitchFamily="34" charset="0"/>
              <a:buChar char="•"/>
            </a:pPr>
            <a:r>
              <a:rPr lang="es-MX" dirty="0">
                <a:solidFill>
                  <a:srgbClr val="373737"/>
                </a:solidFill>
                <a:latin typeface="Montserrat Regular" panose="00000500000000000000" pitchFamily="2" charset="0"/>
              </a:rPr>
              <a:t>Violencia por razones de género</a:t>
            </a:r>
          </a:p>
          <a:p>
            <a:pPr marL="285750" indent="-285750" algn="just">
              <a:buFont typeface="Arial" panose="020B0604020202020204" pitchFamily="34" charset="0"/>
              <a:buChar char="•"/>
            </a:pPr>
            <a:r>
              <a:rPr lang="es-MX" dirty="0">
                <a:solidFill>
                  <a:srgbClr val="373737"/>
                </a:solidFill>
                <a:latin typeface="Montserrat Regular" panose="00000500000000000000" pitchFamily="2" charset="0"/>
              </a:rPr>
              <a:t>Igualdad de género y derechos humanos</a:t>
            </a:r>
          </a:p>
          <a:p>
            <a:pPr algn="just"/>
            <a:endParaRPr lang="es-MX" dirty="0">
              <a:solidFill>
                <a:srgbClr val="373737"/>
              </a:solidFill>
              <a:latin typeface="Montserrat Regular" panose="00000500000000000000" pitchFamily="2" charset="0"/>
            </a:endParaRPr>
          </a:p>
          <a:p>
            <a:pPr algn="just"/>
            <a:r>
              <a:rPr lang="es-MX" dirty="0">
                <a:solidFill>
                  <a:srgbClr val="373737"/>
                </a:solidFill>
                <a:latin typeface="Montserrat Regular" panose="00000500000000000000" pitchFamily="2" charset="0"/>
              </a:rPr>
              <a:t>Se reflexionará sobre la importancia de la igualdad de género en las relaciones, creencias, costumbres, ideas, pensamientos, acciones y conductas; se podrá identificar los factores que promueven la violencia por razones de género para prevenirla y erradicarla; finalmente se reconocerán los casos en los que es necesario aplicar la perspectiva de género en los derechos humanos para construir espacios y relaciones igualitarios e incluyentes.</a:t>
            </a:r>
          </a:p>
          <a:p>
            <a:pPr algn="just"/>
            <a:endParaRPr lang="es-MX" dirty="0">
              <a:solidFill>
                <a:srgbClr val="373737"/>
              </a:solidFill>
              <a:latin typeface="Montserrat Regular" panose="00000500000000000000" pitchFamily="2" charset="0"/>
            </a:endParaRPr>
          </a:p>
          <a:p>
            <a:pPr algn="just"/>
            <a:r>
              <a:rPr lang="es-MX" dirty="0">
                <a:solidFill>
                  <a:srgbClr val="373737"/>
                </a:solidFill>
                <a:latin typeface="Montserrat Regular" panose="00000500000000000000" pitchFamily="2" charset="0"/>
              </a:rPr>
              <a:t>Proyección: </a:t>
            </a:r>
            <a:r>
              <a:rPr lang="es-MX" b="1" dirty="0">
                <a:solidFill>
                  <a:srgbClr val="373737"/>
                </a:solidFill>
                <a:latin typeface="Montserrat Regular" panose="00000500000000000000" pitchFamily="2" charset="0"/>
              </a:rPr>
              <a:t>Agosto 2025</a:t>
            </a:r>
          </a:p>
        </p:txBody>
      </p:sp>
    </p:spTree>
    <p:extLst>
      <p:ext uri="{BB962C8B-B14F-4D97-AF65-F5344CB8AC3E}">
        <p14:creationId xmlns:p14="http://schemas.microsoft.com/office/powerpoint/2010/main" val="3960017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2F083B80-DA4B-4F77-B7D4-AAA5A832A392}"/>
              </a:ext>
            </a:extLst>
          </p:cNvPr>
          <p:cNvSpPr txBox="1"/>
          <p:nvPr/>
        </p:nvSpPr>
        <p:spPr>
          <a:xfrm>
            <a:off x="531934" y="968642"/>
            <a:ext cx="8080131" cy="5355312"/>
          </a:xfrm>
          <a:prstGeom prst="rect">
            <a:avLst/>
          </a:prstGeom>
          <a:noFill/>
        </p:spPr>
        <p:txBody>
          <a:bodyPr wrap="square" rtlCol="0">
            <a:spAutoFit/>
          </a:bodyPr>
          <a:lstStyle/>
          <a:p>
            <a:pPr algn="just"/>
            <a:r>
              <a:rPr lang="es-MX" b="1" dirty="0">
                <a:solidFill>
                  <a:srgbClr val="373737"/>
                </a:solidFill>
                <a:latin typeface="Montserrat Regular" panose="00000500000000000000" pitchFamily="2" charset="0"/>
              </a:rPr>
              <a:t>3. Inclusión y discapacidad por la CONAPRED</a:t>
            </a:r>
          </a:p>
          <a:p>
            <a:pPr algn="just"/>
            <a:endParaRPr lang="es-MX" dirty="0">
              <a:solidFill>
                <a:srgbClr val="373737"/>
              </a:solidFill>
              <a:latin typeface="Montserrat Regular" panose="00000500000000000000" pitchFamily="2" charset="0"/>
            </a:endParaRPr>
          </a:p>
          <a:p>
            <a:pPr algn="just"/>
            <a:r>
              <a:rPr lang="es-MX" dirty="0">
                <a:solidFill>
                  <a:srgbClr val="373737"/>
                </a:solidFill>
                <a:latin typeface="Montserrat Regular" panose="00000500000000000000" pitchFamily="2" charset="0"/>
              </a:rPr>
              <a:t>Las y los participantes conocerán:</a:t>
            </a:r>
          </a:p>
          <a:p>
            <a:pPr algn="just"/>
            <a:endParaRPr lang="es-MX" dirty="0">
              <a:solidFill>
                <a:srgbClr val="373737"/>
              </a:solidFill>
              <a:latin typeface="Montserrat Regular" panose="00000500000000000000" pitchFamily="2" charset="0"/>
            </a:endParaRPr>
          </a:p>
          <a:p>
            <a:pPr marL="285750" indent="-285750" algn="just">
              <a:buFont typeface="Arial" panose="020B0604020202020204" pitchFamily="34" charset="0"/>
              <a:buChar char="•"/>
            </a:pPr>
            <a:r>
              <a:rPr lang="es-MX" dirty="0">
                <a:solidFill>
                  <a:srgbClr val="373737"/>
                </a:solidFill>
                <a:latin typeface="Montserrat Regular" panose="00000500000000000000" pitchFamily="2" charset="0"/>
              </a:rPr>
              <a:t>El modelo social de la discapacidad, su enfoque desde la perspectiva de derechos humanos y la manera en que éste ha permitido superar los paradigmas que no consideran a las personas con discapacidad con titulares plenas de derechos.</a:t>
            </a:r>
          </a:p>
          <a:p>
            <a:pPr marL="285750" indent="-285750" algn="just">
              <a:buFont typeface="Arial" panose="020B0604020202020204" pitchFamily="34" charset="0"/>
              <a:buChar char="•"/>
            </a:pPr>
            <a:r>
              <a:rPr lang="es-MX" dirty="0">
                <a:solidFill>
                  <a:srgbClr val="373737"/>
                </a:solidFill>
                <a:latin typeface="Montserrat Regular" panose="00000500000000000000" pitchFamily="2" charset="0"/>
              </a:rPr>
              <a:t>La manera en que experimentan discriminación las personas con discapacidad y cómo esto limita su inclusión, igualdad y el goce de derechos.</a:t>
            </a:r>
          </a:p>
          <a:p>
            <a:pPr marL="285750" indent="-285750" algn="just">
              <a:buFont typeface="Arial" panose="020B0604020202020204" pitchFamily="34" charset="0"/>
              <a:buChar char="•"/>
            </a:pPr>
            <a:r>
              <a:rPr lang="es-MX" dirty="0">
                <a:solidFill>
                  <a:srgbClr val="373737"/>
                </a:solidFill>
                <a:latin typeface="Montserrat Regular" panose="00000500000000000000" pitchFamily="2" charset="0"/>
              </a:rPr>
              <a:t>Lo que significa una sociedad incluyente de las personas con discapacidad e identificar la acción pública para garantizar su acceso igualitario y sin discriminación a los derechos y oportunidades.</a:t>
            </a:r>
          </a:p>
          <a:p>
            <a:pPr marL="285750" indent="-285750" algn="just">
              <a:buFont typeface="Arial" panose="020B0604020202020204" pitchFamily="34" charset="0"/>
              <a:buChar char="•"/>
            </a:pPr>
            <a:r>
              <a:rPr lang="es-MX" dirty="0">
                <a:solidFill>
                  <a:srgbClr val="373737"/>
                </a:solidFill>
                <a:latin typeface="Montserrat Regular" panose="00000500000000000000" pitchFamily="2" charset="0"/>
              </a:rPr>
              <a:t>Las obligaciones del gobierno y de las personas para proteger los derechos de las personas con discapacidad.</a:t>
            </a:r>
          </a:p>
          <a:p>
            <a:pPr algn="just"/>
            <a:endParaRPr lang="es-MX" dirty="0">
              <a:solidFill>
                <a:srgbClr val="373737"/>
              </a:solidFill>
              <a:latin typeface="Montserrat Regular" panose="00000500000000000000" pitchFamily="2" charset="0"/>
            </a:endParaRPr>
          </a:p>
          <a:p>
            <a:pPr algn="just"/>
            <a:r>
              <a:rPr lang="es-MX" dirty="0">
                <a:solidFill>
                  <a:srgbClr val="373737"/>
                </a:solidFill>
                <a:latin typeface="Montserrat Regular" panose="00000500000000000000" pitchFamily="2" charset="0"/>
              </a:rPr>
              <a:t>Proyección: </a:t>
            </a:r>
            <a:r>
              <a:rPr lang="es-MX" b="1" dirty="0">
                <a:solidFill>
                  <a:srgbClr val="373737"/>
                </a:solidFill>
                <a:latin typeface="Montserrat Regular" panose="00000500000000000000" pitchFamily="2" charset="0"/>
              </a:rPr>
              <a:t>Noviembre 2025</a:t>
            </a:r>
          </a:p>
        </p:txBody>
      </p:sp>
    </p:spTree>
    <p:extLst>
      <p:ext uri="{BB962C8B-B14F-4D97-AF65-F5344CB8AC3E}">
        <p14:creationId xmlns:p14="http://schemas.microsoft.com/office/powerpoint/2010/main" val="42124625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2F083B80-DA4B-4F77-B7D4-AAA5A832A392}"/>
              </a:ext>
            </a:extLst>
          </p:cNvPr>
          <p:cNvSpPr txBox="1"/>
          <p:nvPr/>
        </p:nvSpPr>
        <p:spPr>
          <a:xfrm>
            <a:off x="438031" y="1106293"/>
            <a:ext cx="8420834" cy="5570756"/>
          </a:xfrm>
          <a:prstGeom prst="rect">
            <a:avLst/>
          </a:prstGeom>
          <a:noFill/>
        </p:spPr>
        <p:txBody>
          <a:bodyPr wrap="square" rtlCol="0">
            <a:spAutoFit/>
          </a:bodyPr>
          <a:lstStyle/>
          <a:p>
            <a:r>
              <a:rPr lang="es-MX" b="1" dirty="0">
                <a:solidFill>
                  <a:srgbClr val="373737"/>
                </a:solidFill>
                <a:latin typeface="Montserrat Regular" panose="00000500000000000000" pitchFamily="2" charset="0"/>
              </a:rPr>
              <a:t>4. Igualdad Laboral y No Discriminación por CONAPRED</a:t>
            </a:r>
          </a:p>
          <a:p>
            <a:pPr algn="just"/>
            <a:br>
              <a:rPr lang="es-MX" dirty="0">
                <a:solidFill>
                  <a:srgbClr val="373737"/>
                </a:solidFill>
                <a:latin typeface="Montserrat Regular" panose="00000500000000000000" pitchFamily="2" charset="0"/>
              </a:rPr>
            </a:br>
            <a:r>
              <a:rPr lang="es-MX" b="1" dirty="0">
                <a:solidFill>
                  <a:srgbClr val="373737"/>
                </a:solidFill>
                <a:latin typeface="Montserrat Regular" panose="00000500000000000000" pitchFamily="2" charset="0"/>
              </a:rPr>
              <a:t>Las y los integrantes del Comité de Igualdad Laboral y personal del Departamento de Recursos Humanos, conocerán: </a:t>
            </a:r>
          </a:p>
          <a:p>
            <a:endParaRPr lang="es-MX" sz="1400" b="1" dirty="0">
              <a:solidFill>
                <a:srgbClr val="373737"/>
              </a:solidFill>
              <a:latin typeface="Montserrat Regular" panose="00000500000000000000" pitchFamily="2" charset="0"/>
            </a:endParaRPr>
          </a:p>
          <a:p>
            <a:pPr marL="285750" indent="-285750" algn="just">
              <a:buFont typeface="Arial" panose="020B0604020202020204" pitchFamily="34" charset="0"/>
              <a:buChar char="•"/>
            </a:pPr>
            <a:r>
              <a:rPr lang="es-MX" dirty="0">
                <a:solidFill>
                  <a:srgbClr val="373737"/>
                </a:solidFill>
                <a:latin typeface="Montserrat Regular" panose="00000500000000000000" pitchFamily="2" charset="0"/>
              </a:rPr>
              <a:t>Las bases teórico-prácticas sobre el derecho a la igualdad y no discriminación en el ámbito laboral</a:t>
            </a:r>
          </a:p>
          <a:p>
            <a:pPr marL="285750" indent="-285750" algn="just">
              <a:buFont typeface="Arial" panose="020B0604020202020204" pitchFamily="34" charset="0"/>
              <a:buChar char="•"/>
            </a:pPr>
            <a:r>
              <a:rPr lang="es-MX" dirty="0">
                <a:solidFill>
                  <a:srgbClr val="373737"/>
                </a:solidFill>
                <a:latin typeface="Montserrat Regular" panose="00000500000000000000" pitchFamily="2" charset="0"/>
              </a:rPr>
              <a:t>Los grupos históricamente discriminados y su relación con las prácticas estructurales de discriminación para entender las consecuencias y complicaciones en su ámbito laboral</a:t>
            </a:r>
          </a:p>
          <a:p>
            <a:pPr marL="285750" indent="-285750" algn="just">
              <a:buFont typeface="Arial" panose="020B0604020202020204" pitchFamily="34" charset="0"/>
              <a:buChar char="•"/>
            </a:pPr>
            <a:r>
              <a:rPr lang="es-MX" dirty="0">
                <a:solidFill>
                  <a:srgbClr val="373737"/>
                </a:solidFill>
                <a:latin typeface="Montserrat Regular" panose="00000500000000000000" pitchFamily="2" charset="0"/>
              </a:rPr>
              <a:t>Las prácticas de no discriminación, y trato digno en los centros de trabajo con el aprendizaje de procesos, mecanismos, políticas laborales y regulaciones que permitan la alineación a una visión de igualdad laboral.</a:t>
            </a:r>
          </a:p>
          <a:p>
            <a:pPr marL="285750" indent="-285750" algn="just">
              <a:buFont typeface="Arial" panose="020B0604020202020204" pitchFamily="34" charset="0"/>
              <a:buChar char="•"/>
            </a:pPr>
            <a:r>
              <a:rPr lang="es-MX" dirty="0">
                <a:solidFill>
                  <a:srgbClr val="373737"/>
                </a:solidFill>
                <a:latin typeface="Montserrat Regular" panose="00000500000000000000" pitchFamily="2" charset="0"/>
              </a:rPr>
              <a:t>Las buenas prácticas laborales con perspectiva antidiscriminatoria, para ser adoptadas por cualquier centro de trabajo y así coadyuvar en la consolidación de un mundo laboral libre de cualquier tipo de discriminación.</a:t>
            </a:r>
          </a:p>
          <a:p>
            <a:endParaRPr lang="es-MX" sz="1100" dirty="0">
              <a:solidFill>
                <a:srgbClr val="373737"/>
              </a:solidFill>
              <a:latin typeface="Montserrat Regular" panose="00000500000000000000" pitchFamily="2" charset="0"/>
            </a:endParaRPr>
          </a:p>
          <a:p>
            <a:r>
              <a:rPr lang="es-MX" dirty="0">
                <a:solidFill>
                  <a:srgbClr val="373737"/>
                </a:solidFill>
                <a:latin typeface="Montserrat Regular" panose="00000500000000000000" pitchFamily="2" charset="0"/>
              </a:rPr>
              <a:t>Proyección: </a:t>
            </a:r>
            <a:r>
              <a:rPr lang="es-MX" b="1" dirty="0">
                <a:solidFill>
                  <a:srgbClr val="373737"/>
                </a:solidFill>
                <a:latin typeface="Montserrat Regular" panose="00000500000000000000" pitchFamily="2" charset="0"/>
              </a:rPr>
              <a:t>Noviembre 2025</a:t>
            </a:r>
            <a:endParaRPr lang="es-MX" dirty="0">
              <a:solidFill>
                <a:srgbClr val="373737"/>
              </a:solidFill>
              <a:latin typeface="Montserrat Regular" panose="00000500000000000000" pitchFamily="2" charset="0"/>
            </a:endParaRPr>
          </a:p>
        </p:txBody>
      </p:sp>
    </p:spTree>
    <p:extLst>
      <p:ext uri="{BB962C8B-B14F-4D97-AF65-F5344CB8AC3E}">
        <p14:creationId xmlns:p14="http://schemas.microsoft.com/office/powerpoint/2010/main" val="21558732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txBox="1">
            <a:spLocks/>
          </p:cNvSpPr>
          <p:nvPr/>
        </p:nvSpPr>
        <p:spPr>
          <a:xfrm>
            <a:off x="781332" y="2247379"/>
            <a:ext cx="777240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5000" b="1" dirty="0">
                <a:solidFill>
                  <a:schemeClr val="tx2">
                    <a:lumMod val="50000"/>
                  </a:schemeClr>
                </a:solidFill>
                <a:latin typeface="Myriad Pro" panose="020B0503030403020204" pitchFamily="34" charset="0"/>
              </a:rPr>
              <a:t>7. Propuesta de acciones de mejora</a:t>
            </a:r>
          </a:p>
        </p:txBody>
      </p:sp>
    </p:spTree>
    <p:extLst>
      <p:ext uri="{BB962C8B-B14F-4D97-AF65-F5344CB8AC3E}">
        <p14:creationId xmlns:p14="http://schemas.microsoft.com/office/powerpoint/2010/main" val="1842921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idx="4294967295"/>
          </p:nvPr>
        </p:nvSpPr>
        <p:spPr>
          <a:xfrm>
            <a:off x="685800" y="2235200"/>
            <a:ext cx="7772400" cy="2387600"/>
          </a:xfrm>
        </p:spPr>
        <p:txBody>
          <a:bodyPr>
            <a:normAutofit/>
          </a:bodyPr>
          <a:lstStyle/>
          <a:p>
            <a:pPr algn="ctr"/>
            <a:r>
              <a:rPr lang="es-MX" sz="5000" b="1" dirty="0">
                <a:solidFill>
                  <a:schemeClr val="tx2">
                    <a:lumMod val="50000"/>
                  </a:schemeClr>
                </a:solidFill>
                <a:latin typeface="Myriad Pro" panose="020B0503030403020204" pitchFamily="34" charset="0"/>
              </a:rPr>
              <a:t> Pase de lista y verificación de quórum</a:t>
            </a:r>
          </a:p>
        </p:txBody>
      </p:sp>
    </p:spTree>
    <p:extLst>
      <p:ext uri="{BB962C8B-B14F-4D97-AF65-F5344CB8AC3E}">
        <p14:creationId xmlns:p14="http://schemas.microsoft.com/office/powerpoint/2010/main" val="37945512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11638802-E6AC-4C07-ACD7-A7705C93AFC4}"/>
              </a:ext>
            </a:extLst>
          </p:cNvPr>
          <p:cNvSpPr txBox="1"/>
          <p:nvPr/>
        </p:nvSpPr>
        <p:spPr>
          <a:xfrm>
            <a:off x="808892" y="1266092"/>
            <a:ext cx="7974623" cy="3693319"/>
          </a:xfrm>
          <a:prstGeom prst="rect">
            <a:avLst/>
          </a:prstGeom>
          <a:noFill/>
        </p:spPr>
        <p:txBody>
          <a:bodyPr wrap="square" rtlCol="0">
            <a:spAutoFit/>
          </a:bodyPr>
          <a:lstStyle/>
          <a:p>
            <a:pPr algn="ctr"/>
            <a:r>
              <a:rPr lang="es-MX" b="1" dirty="0"/>
              <a:t>Para hacer más eficiente el  proceso de documentación de evidencia:</a:t>
            </a:r>
          </a:p>
          <a:p>
            <a:pPr algn="ctr"/>
            <a:endParaRPr lang="es-MX" b="1" dirty="0"/>
          </a:p>
          <a:p>
            <a:pPr marL="342900" indent="-342900" algn="just">
              <a:buFont typeface="+mj-lt"/>
              <a:buAutoNum type="arabicPeriod"/>
            </a:pPr>
            <a:r>
              <a:rPr lang="es-MX" dirty="0"/>
              <a:t>La ombudsman remitirá al CILND un informe mensual sobre las atenciones otorgadas al personal de la Fiscalía General, en el cual se establezca el sitio al cual pertenecen las personas, la atención otorgada y presentando información desagregada por sexo. </a:t>
            </a:r>
          </a:p>
          <a:p>
            <a:pPr marL="342900" indent="-342900" algn="just">
              <a:buFont typeface="+mj-lt"/>
              <a:buAutoNum type="arabicPeriod"/>
            </a:pPr>
            <a:r>
              <a:rPr lang="es-MX" dirty="0"/>
              <a:t>La Contraloría remitirá al CILND un informe trimestral  de los casos de los cuales tiene conocimiento y el estatus de los mismos, en el cual se establezca el sitio al cual pertenecen las personas y desagregada por sexo. </a:t>
            </a:r>
          </a:p>
          <a:p>
            <a:pPr marL="342900" indent="-342900" algn="just">
              <a:buFont typeface="+mj-lt"/>
              <a:buAutoNum type="arabicPeriod"/>
            </a:pPr>
            <a:endParaRPr lang="es-MX" dirty="0"/>
          </a:p>
          <a:p>
            <a:pPr marL="342900" indent="-342900" algn="just">
              <a:buFont typeface="+mj-lt"/>
              <a:buAutoNum type="arabicPeriod"/>
            </a:pPr>
            <a:endParaRPr lang="es-MX" dirty="0"/>
          </a:p>
          <a:p>
            <a:pPr algn="ctr"/>
            <a:endParaRPr lang="es-MX" b="1" dirty="0"/>
          </a:p>
          <a:p>
            <a:endParaRPr lang="es-MX" dirty="0"/>
          </a:p>
        </p:txBody>
      </p:sp>
    </p:spTree>
    <p:extLst>
      <p:ext uri="{BB962C8B-B14F-4D97-AF65-F5344CB8AC3E}">
        <p14:creationId xmlns:p14="http://schemas.microsoft.com/office/powerpoint/2010/main" val="11681375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txBox="1">
            <a:spLocks/>
          </p:cNvSpPr>
          <p:nvPr/>
        </p:nvSpPr>
        <p:spPr>
          <a:xfrm>
            <a:off x="781332" y="2247379"/>
            <a:ext cx="777240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5000" b="1" dirty="0">
                <a:solidFill>
                  <a:schemeClr val="tx2">
                    <a:lumMod val="50000"/>
                  </a:schemeClr>
                </a:solidFill>
                <a:latin typeface="Myriad Pro" panose="020B0503030403020204" pitchFamily="34" charset="0"/>
              </a:rPr>
              <a:t>8. Asuntos generales.</a:t>
            </a:r>
          </a:p>
        </p:txBody>
      </p:sp>
    </p:spTree>
    <p:extLst>
      <p:ext uri="{BB962C8B-B14F-4D97-AF65-F5344CB8AC3E}">
        <p14:creationId xmlns:p14="http://schemas.microsoft.com/office/powerpoint/2010/main" val="27919233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11638802-E6AC-4C07-ACD7-A7705C93AFC4}"/>
              </a:ext>
            </a:extLst>
          </p:cNvPr>
          <p:cNvSpPr txBox="1"/>
          <p:nvPr/>
        </p:nvSpPr>
        <p:spPr>
          <a:xfrm>
            <a:off x="765349" y="1062990"/>
            <a:ext cx="7974623" cy="4139595"/>
          </a:xfrm>
          <a:prstGeom prst="rect">
            <a:avLst/>
          </a:prstGeom>
          <a:noFill/>
        </p:spPr>
        <p:txBody>
          <a:bodyPr wrap="square" rtlCol="0">
            <a:spAutoFit/>
          </a:bodyPr>
          <a:lstStyle/>
          <a:p>
            <a:pPr algn="ctr"/>
            <a:r>
              <a:rPr lang="es-MX" b="1" dirty="0"/>
              <a:t>Acciones de enlaces de seguimiento </a:t>
            </a:r>
          </a:p>
          <a:p>
            <a:pPr algn="ctr"/>
            <a:endParaRPr lang="es-MX" dirty="0"/>
          </a:p>
          <a:p>
            <a:pPr marL="342900" indent="-342900" algn="just">
              <a:buFont typeface="+mj-lt"/>
              <a:buAutoNum type="arabicPeriod"/>
            </a:pPr>
            <a:r>
              <a:rPr lang="es-MX" dirty="0"/>
              <a:t>Generar plática informativa con su personal, previo al 6 de mayo (no más de 3 días antes), en el cual se sensibilice sobre la auditoria. </a:t>
            </a:r>
          </a:p>
          <a:p>
            <a:pPr marL="342900" indent="-342900" algn="just">
              <a:buFont typeface="+mj-lt"/>
              <a:buAutoNum type="arabicPeriod"/>
            </a:pPr>
            <a:r>
              <a:rPr lang="es-MX" dirty="0"/>
              <a:t>Secretaria del Comité, remitirá a más tardar el 21 de abril, las preguntas realizadas en las entrevistas en la Pre Auditoria, para que los encargados y enlaces estén preparados. </a:t>
            </a:r>
          </a:p>
          <a:p>
            <a:pPr marL="342900" indent="-342900" algn="just">
              <a:buFont typeface="+mj-lt"/>
              <a:buAutoNum type="arabicPeriod"/>
            </a:pPr>
            <a:r>
              <a:rPr lang="es-MX" dirty="0"/>
              <a:t>Las carpetas están a su disposición para consulta </a:t>
            </a:r>
          </a:p>
          <a:p>
            <a:pPr marL="342900" indent="-342900" algn="just">
              <a:buFont typeface="+mj-lt"/>
              <a:buAutoNum type="arabicPeriod"/>
            </a:pPr>
            <a:r>
              <a:rPr lang="es-MX" dirty="0"/>
              <a:t>Las y los titulares de las Direcciones a cargo de los enlaces de la Unidad en donde se ausentan por vacaciones, envíen oficio a la Secretaria del Comité informando quienes se quedarán como enlaces suplentes. </a:t>
            </a:r>
          </a:p>
          <a:p>
            <a:pPr algn="just"/>
            <a:endParaRPr lang="es-MX" sz="1100" b="1" dirty="0"/>
          </a:p>
          <a:p>
            <a:pPr marL="285750" indent="-285750" algn="just">
              <a:buFont typeface="Arial" panose="020B0604020202020204" pitchFamily="34" charset="0"/>
              <a:buChar char="•"/>
            </a:pPr>
            <a:r>
              <a:rPr lang="es-MX" dirty="0"/>
              <a:t>Unidad 2  - Mtra. </a:t>
            </a:r>
            <a:r>
              <a:rPr lang="es-MX" dirty="0" err="1"/>
              <a:t>Mahyra</a:t>
            </a:r>
            <a:r>
              <a:rPr lang="es-MX" dirty="0"/>
              <a:t> Rufino Mentado </a:t>
            </a:r>
          </a:p>
          <a:p>
            <a:pPr marL="285750" indent="-285750" algn="just">
              <a:buFont typeface="Arial" panose="020B0604020202020204" pitchFamily="34" charset="0"/>
              <a:buChar char="•"/>
            </a:pPr>
            <a:r>
              <a:rPr lang="es-MX" dirty="0"/>
              <a:t>FEIPDDFP – Lcdo. Ricardo Escalona Maldonado y Mtra. Gisela Bárcenas Mandujano </a:t>
            </a:r>
          </a:p>
        </p:txBody>
      </p:sp>
    </p:spTree>
    <p:extLst>
      <p:ext uri="{BB962C8B-B14F-4D97-AF65-F5344CB8AC3E}">
        <p14:creationId xmlns:p14="http://schemas.microsoft.com/office/powerpoint/2010/main" val="3116768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txBox="1">
            <a:spLocks/>
          </p:cNvSpPr>
          <p:nvPr/>
        </p:nvSpPr>
        <p:spPr>
          <a:xfrm>
            <a:off x="781332" y="2247379"/>
            <a:ext cx="777240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5000" b="1" dirty="0">
                <a:solidFill>
                  <a:schemeClr val="tx2">
                    <a:lumMod val="50000"/>
                  </a:schemeClr>
                </a:solidFill>
                <a:latin typeface="Myriad Pro" panose="020B0503030403020204" pitchFamily="34" charset="0"/>
              </a:rPr>
              <a:t>9. Lectura de Acuerdos</a:t>
            </a:r>
          </a:p>
        </p:txBody>
      </p:sp>
    </p:spTree>
    <p:extLst>
      <p:ext uri="{BB962C8B-B14F-4D97-AF65-F5344CB8AC3E}">
        <p14:creationId xmlns:p14="http://schemas.microsoft.com/office/powerpoint/2010/main" val="28212091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txBox="1">
            <a:spLocks/>
          </p:cNvSpPr>
          <p:nvPr/>
        </p:nvSpPr>
        <p:spPr>
          <a:xfrm>
            <a:off x="810361" y="1173321"/>
            <a:ext cx="7772400" cy="4966221"/>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indent="-457200" algn="just">
              <a:buAutoNum type="arabicPeriod"/>
            </a:pPr>
            <a:r>
              <a:rPr lang="es-MX" sz="2000" dirty="0">
                <a:solidFill>
                  <a:schemeClr val="tx2">
                    <a:lumMod val="50000"/>
                  </a:schemeClr>
                </a:solidFill>
                <a:latin typeface="Myriad Pro" panose="020B0503030403020204" pitchFamily="34" charset="0"/>
              </a:rPr>
              <a:t>Actualización de la Política de Igualdad Laboral, oficios de responsables y  Código de Conducta del Comité. </a:t>
            </a:r>
          </a:p>
          <a:p>
            <a:pPr marL="457200" indent="-457200" algn="just">
              <a:buAutoNum type="arabicPeriod"/>
            </a:pPr>
            <a:endParaRPr lang="es-MX" sz="2000" dirty="0">
              <a:solidFill>
                <a:schemeClr val="tx2">
                  <a:lumMod val="50000"/>
                </a:schemeClr>
              </a:solidFill>
              <a:latin typeface="Myriad Pro" panose="020B0503030403020204" pitchFamily="34" charset="0"/>
            </a:endParaRPr>
          </a:p>
          <a:p>
            <a:pPr marL="457200" indent="-457200" algn="just">
              <a:buAutoNum type="arabicPeriod"/>
            </a:pPr>
            <a:r>
              <a:rPr lang="es-MX" sz="2000" dirty="0">
                <a:solidFill>
                  <a:schemeClr val="tx2">
                    <a:lumMod val="50000"/>
                  </a:schemeClr>
                </a:solidFill>
                <a:latin typeface="Myriad Pro" panose="020B0503030403020204" pitchFamily="34" charset="0"/>
              </a:rPr>
              <a:t>Actualización del Plan de Capacitación 2025 en temas de Igualdad Laboral </a:t>
            </a:r>
          </a:p>
          <a:p>
            <a:pPr marL="457200" indent="-457200" algn="just">
              <a:buAutoNum type="arabicPeriod"/>
            </a:pPr>
            <a:endParaRPr lang="es-MX" sz="2000" dirty="0">
              <a:solidFill>
                <a:schemeClr val="tx2">
                  <a:lumMod val="50000"/>
                </a:schemeClr>
              </a:solidFill>
              <a:latin typeface="Myriad Pro" panose="020B0503030403020204" pitchFamily="34" charset="0"/>
            </a:endParaRPr>
          </a:p>
          <a:p>
            <a:pPr marL="457200" indent="-457200" algn="just">
              <a:buAutoNum type="arabicPeriod"/>
            </a:pPr>
            <a:r>
              <a:rPr lang="es-MX" sz="2000" dirty="0">
                <a:solidFill>
                  <a:schemeClr val="tx2">
                    <a:lumMod val="50000"/>
                  </a:schemeClr>
                </a:solidFill>
                <a:latin typeface="Myriad Pro" panose="020B0503030403020204" pitchFamily="34" charset="0"/>
              </a:rPr>
              <a:t>Envío de invitación a las y los titulares de la Unidades Administrativas, a fin de suscribir carta compromiso para hacer uso de lenguaje incluyente en las áreas a su cargo. </a:t>
            </a:r>
          </a:p>
          <a:p>
            <a:pPr marL="457200" indent="-457200" algn="just">
              <a:buAutoNum type="arabicPeriod"/>
            </a:pPr>
            <a:endParaRPr lang="es-MX" sz="2000" dirty="0">
              <a:solidFill>
                <a:schemeClr val="tx2">
                  <a:lumMod val="50000"/>
                </a:schemeClr>
              </a:solidFill>
              <a:latin typeface="Myriad Pro" panose="020B0503030403020204" pitchFamily="34" charset="0"/>
            </a:endParaRPr>
          </a:p>
          <a:p>
            <a:pPr marL="457200" indent="-457200" algn="just">
              <a:buAutoNum type="arabicPeriod"/>
            </a:pPr>
            <a:r>
              <a:rPr lang="es-MX" sz="2000" dirty="0">
                <a:solidFill>
                  <a:schemeClr val="tx2">
                    <a:lumMod val="50000"/>
                  </a:schemeClr>
                </a:solidFill>
                <a:latin typeface="Myriad Pro" panose="020B0503030403020204" pitchFamily="34" charset="0"/>
              </a:rPr>
              <a:t>La ombudsman remitirá al Comité un informe mensual sobre las atenciones otorgadas al personal de la Fiscalía General, en el cual se establezca el sitio al cual pertenecen las personas, la atención otorgada y presentando información desagregada por sexo. </a:t>
            </a:r>
          </a:p>
          <a:p>
            <a:pPr marL="457200" indent="-457200" algn="just">
              <a:buAutoNum type="arabicPeriod"/>
            </a:pPr>
            <a:endParaRPr lang="es-MX" sz="2000" dirty="0">
              <a:solidFill>
                <a:schemeClr val="tx2">
                  <a:lumMod val="50000"/>
                </a:schemeClr>
              </a:solidFill>
              <a:latin typeface="Myriad Pro" panose="020B0503030403020204" pitchFamily="34" charset="0"/>
            </a:endParaRPr>
          </a:p>
          <a:p>
            <a:pPr marL="457200" indent="-457200" algn="just">
              <a:buAutoNum type="arabicPeriod"/>
            </a:pPr>
            <a:r>
              <a:rPr lang="es-MX" sz="2000" dirty="0">
                <a:solidFill>
                  <a:schemeClr val="tx2">
                    <a:lumMod val="50000"/>
                  </a:schemeClr>
                </a:solidFill>
                <a:latin typeface="Myriad Pro" panose="020B0503030403020204" pitchFamily="34" charset="0"/>
              </a:rPr>
              <a:t>La Contraloría remitirá al Comité un informe trimestral  de los casos de los cuales tiene conocimiento y el estatus de los mismos, en el cual se establezca el sitio al cual pertenecen las personas y desagregada por sexo. </a:t>
            </a:r>
          </a:p>
          <a:p>
            <a:pPr marL="457200" indent="-457200" algn="just">
              <a:buAutoNum type="arabicPeriod"/>
            </a:pPr>
            <a:endParaRPr lang="es-MX" sz="2000" dirty="0">
              <a:solidFill>
                <a:schemeClr val="tx2">
                  <a:lumMod val="50000"/>
                </a:schemeClr>
              </a:solidFill>
              <a:latin typeface="Myriad Pro" panose="020B0503030403020204" pitchFamily="34" charset="0"/>
            </a:endParaRPr>
          </a:p>
          <a:p>
            <a:pPr marL="457200" indent="-457200" algn="just">
              <a:buAutoNum type="arabicPeriod"/>
            </a:pPr>
            <a:endParaRPr lang="es-MX" sz="2000" dirty="0">
              <a:solidFill>
                <a:schemeClr val="tx2">
                  <a:lumMod val="50000"/>
                </a:schemeClr>
              </a:solidFill>
              <a:latin typeface="Myriad Pro" panose="020B0503030403020204" pitchFamily="34" charset="0"/>
            </a:endParaRPr>
          </a:p>
        </p:txBody>
      </p:sp>
    </p:spTree>
    <p:extLst>
      <p:ext uri="{BB962C8B-B14F-4D97-AF65-F5344CB8AC3E}">
        <p14:creationId xmlns:p14="http://schemas.microsoft.com/office/powerpoint/2010/main" val="16849690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txBox="1">
            <a:spLocks/>
          </p:cNvSpPr>
          <p:nvPr/>
        </p:nvSpPr>
        <p:spPr>
          <a:xfrm>
            <a:off x="810361" y="1173321"/>
            <a:ext cx="7772400" cy="496622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indent="-457200" algn="just">
              <a:buFont typeface="+mj-lt"/>
              <a:buAutoNum type="arabicPeriod" startAt="6"/>
            </a:pPr>
            <a:r>
              <a:rPr lang="es-MX" sz="1900" dirty="0">
                <a:solidFill>
                  <a:schemeClr val="tx2">
                    <a:lumMod val="50000"/>
                  </a:schemeClr>
                </a:solidFill>
                <a:latin typeface="Myriad Pro" panose="020B0503030403020204" pitchFamily="34" charset="0"/>
              </a:rPr>
              <a:t>Los enlaces generarán plática informativa con su personal, previo al 6 de mayo (no más de 3 días antes), en el cual se sensibilice sobre la realización de la auditoria. </a:t>
            </a:r>
          </a:p>
          <a:p>
            <a:pPr marL="457200" indent="-457200" algn="just">
              <a:buFont typeface="+mj-lt"/>
              <a:buAutoNum type="arabicPeriod" startAt="6"/>
            </a:pPr>
            <a:endParaRPr lang="es-MX" sz="1900" dirty="0">
              <a:solidFill>
                <a:schemeClr val="tx2">
                  <a:lumMod val="50000"/>
                </a:schemeClr>
              </a:solidFill>
              <a:latin typeface="Myriad Pro" panose="020B0503030403020204" pitchFamily="34" charset="0"/>
            </a:endParaRPr>
          </a:p>
          <a:p>
            <a:pPr marL="457200" indent="-457200" algn="just">
              <a:buFont typeface="+mj-lt"/>
              <a:buAutoNum type="arabicPeriod" startAt="6"/>
            </a:pPr>
            <a:r>
              <a:rPr lang="es-MX" sz="1900" dirty="0">
                <a:solidFill>
                  <a:schemeClr val="tx2">
                    <a:lumMod val="50000"/>
                  </a:schemeClr>
                </a:solidFill>
                <a:latin typeface="Myriad Pro" panose="020B0503030403020204" pitchFamily="34" charset="0"/>
              </a:rPr>
              <a:t>Secretaria del Comité, remitirá a más tardar el 21 de abril, las preguntas realizadas en las entrevistas en la Pre Auditoria, para que los encargados y enlaces estén preparados. </a:t>
            </a:r>
          </a:p>
          <a:p>
            <a:pPr marL="457200" indent="-457200" algn="just">
              <a:buFont typeface="+mj-lt"/>
              <a:buAutoNum type="arabicPeriod" startAt="6"/>
            </a:pPr>
            <a:endParaRPr lang="es-MX" sz="1900" dirty="0">
              <a:solidFill>
                <a:schemeClr val="tx2">
                  <a:lumMod val="50000"/>
                </a:schemeClr>
              </a:solidFill>
              <a:latin typeface="Myriad Pro" panose="020B0503030403020204" pitchFamily="34" charset="0"/>
            </a:endParaRPr>
          </a:p>
          <a:p>
            <a:pPr marL="457200" indent="-457200" algn="just">
              <a:buFont typeface="+mj-lt"/>
              <a:buAutoNum type="arabicPeriod" startAt="6"/>
            </a:pPr>
            <a:r>
              <a:rPr lang="es-MX" sz="1900" dirty="0">
                <a:solidFill>
                  <a:schemeClr val="tx2">
                    <a:lumMod val="50000"/>
                  </a:schemeClr>
                </a:solidFill>
                <a:latin typeface="Myriad Pro" panose="020B0503030403020204" pitchFamily="34" charset="0"/>
              </a:rPr>
              <a:t>Las y los titulares de las Direcciones a cargo de los enlaces de los sitios en donde se ausentan por vacaciones, enviarán oficio a la Secretaria del Comité informando quienes se quedarán como enlaces suplentes. </a:t>
            </a:r>
            <a:endParaRPr lang="es-MX" sz="1700" dirty="0">
              <a:solidFill>
                <a:schemeClr val="tx2">
                  <a:lumMod val="50000"/>
                </a:schemeClr>
              </a:solidFill>
              <a:latin typeface="Myriad Pro" panose="020B0503030403020204" pitchFamily="34" charset="0"/>
            </a:endParaRPr>
          </a:p>
          <a:p>
            <a:pPr marL="457200" indent="-457200" algn="just">
              <a:buFont typeface="+mj-lt"/>
              <a:buAutoNum type="arabicPeriod" startAt="7"/>
            </a:pPr>
            <a:endParaRPr lang="es-MX" sz="1700" dirty="0">
              <a:solidFill>
                <a:schemeClr val="tx2">
                  <a:lumMod val="50000"/>
                </a:schemeClr>
              </a:solidFill>
              <a:latin typeface="Myriad Pro" panose="020B0503030403020204" pitchFamily="34" charset="0"/>
            </a:endParaRPr>
          </a:p>
          <a:p>
            <a:pPr marL="457200" indent="-457200" algn="just">
              <a:buFont typeface="+mj-lt"/>
              <a:buAutoNum type="arabicPeriod" startAt="7"/>
            </a:pPr>
            <a:endParaRPr lang="es-MX" sz="1700" dirty="0">
              <a:solidFill>
                <a:schemeClr val="tx2">
                  <a:lumMod val="50000"/>
                </a:schemeClr>
              </a:solidFill>
              <a:latin typeface="Myriad Pro" panose="020B0503030403020204" pitchFamily="34" charset="0"/>
            </a:endParaRPr>
          </a:p>
          <a:p>
            <a:pPr marL="457200" indent="-457200" algn="just">
              <a:buFont typeface="+mj-lt"/>
              <a:buAutoNum type="arabicPeriod" startAt="7"/>
            </a:pPr>
            <a:endParaRPr lang="es-MX" sz="1700" dirty="0">
              <a:solidFill>
                <a:schemeClr val="tx2">
                  <a:lumMod val="50000"/>
                </a:schemeClr>
              </a:solidFill>
              <a:latin typeface="Myriad Pro" panose="020B0503030403020204" pitchFamily="34" charset="0"/>
            </a:endParaRPr>
          </a:p>
          <a:p>
            <a:pPr marL="457200" indent="-457200" algn="just">
              <a:buFont typeface="+mj-lt"/>
              <a:buAutoNum type="arabicPeriod" startAt="7"/>
            </a:pPr>
            <a:endParaRPr lang="es-MX" sz="1700" dirty="0">
              <a:solidFill>
                <a:schemeClr val="tx2">
                  <a:lumMod val="50000"/>
                </a:schemeClr>
              </a:solidFill>
              <a:latin typeface="Myriad Pro" panose="020B0503030403020204" pitchFamily="34" charset="0"/>
            </a:endParaRPr>
          </a:p>
          <a:p>
            <a:pPr marL="457200" indent="-457200" algn="just">
              <a:buAutoNum type="arabicPeriod" startAt="7"/>
            </a:pPr>
            <a:endParaRPr lang="es-MX" sz="1700" dirty="0">
              <a:solidFill>
                <a:schemeClr val="tx2">
                  <a:lumMod val="50000"/>
                </a:schemeClr>
              </a:solidFill>
              <a:latin typeface="Myriad Pro" panose="020B0503030403020204" pitchFamily="34" charset="0"/>
            </a:endParaRPr>
          </a:p>
        </p:txBody>
      </p:sp>
    </p:spTree>
    <p:extLst>
      <p:ext uri="{BB962C8B-B14F-4D97-AF65-F5344CB8AC3E}">
        <p14:creationId xmlns:p14="http://schemas.microsoft.com/office/powerpoint/2010/main" val="14401950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txBox="1">
            <a:spLocks/>
          </p:cNvSpPr>
          <p:nvPr/>
        </p:nvSpPr>
        <p:spPr>
          <a:xfrm>
            <a:off x="781332" y="2247379"/>
            <a:ext cx="777240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5000" b="1" dirty="0">
                <a:solidFill>
                  <a:schemeClr val="tx2">
                    <a:lumMod val="50000"/>
                  </a:schemeClr>
                </a:solidFill>
                <a:latin typeface="Myriad Pro" panose="020B0503030403020204" pitchFamily="34" charset="0"/>
              </a:rPr>
              <a:t>10. Cierre de sesión </a:t>
            </a:r>
          </a:p>
        </p:txBody>
      </p:sp>
    </p:spTree>
    <p:extLst>
      <p:ext uri="{BB962C8B-B14F-4D97-AF65-F5344CB8AC3E}">
        <p14:creationId xmlns:p14="http://schemas.microsoft.com/office/powerpoint/2010/main" val="42649890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88758" y="3053976"/>
            <a:ext cx="8470231" cy="914994"/>
          </a:xfrm>
          <a:prstGeom prst="rect">
            <a:avLst/>
          </a:prstGeom>
        </p:spPr>
        <p:txBody>
          <a:bodyPr wrap="square">
            <a:spAutoFit/>
          </a:bodyPr>
          <a:lstStyle/>
          <a:p>
            <a:pPr algn="ctr">
              <a:lnSpc>
                <a:spcPct val="115000"/>
              </a:lnSpc>
              <a:spcAft>
                <a:spcPts val="0"/>
              </a:spcAft>
            </a:pPr>
            <a:r>
              <a:rPr lang="es-ES" sz="5000" b="1" dirty="0">
                <a:latin typeface="Myriad Pro" panose="020B0503030403020204" pitchFamily="34" charset="0"/>
                <a:ea typeface="Times New Roman" panose="02020603050405020304" pitchFamily="18" charset="0"/>
                <a:cs typeface="Arial" panose="020B0604020202020204" pitchFamily="34" charset="0"/>
              </a:rPr>
              <a:t>Gracias </a:t>
            </a:r>
            <a:endParaRPr lang="es-ES" sz="5000" dirty="0">
              <a:latin typeface="Myriad Pro" panose="020B0503030403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00312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idx="4294967295"/>
          </p:nvPr>
        </p:nvSpPr>
        <p:spPr>
          <a:xfrm>
            <a:off x="548149" y="966839"/>
            <a:ext cx="7772400" cy="1078271"/>
          </a:xfrm>
        </p:spPr>
        <p:txBody>
          <a:bodyPr>
            <a:normAutofit/>
          </a:bodyPr>
          <a:lstStyle/>
          <a:p>
            <a:pPr algn="ctr"/>
            <a:r>
              <a:rPr lang="es-MX" sz="5000" b="1" dirty="0">
                <a:solidFill>
                  <a:schemeClr val="tx2">
                    <a:lumMod val="50000"/>
                  </a:schemeClr>
                </a:solidFill>
                <a:latin typeface="Myriad Pro" panose="020B0503030403020204" pitchFamily="34" charset="0"/>
              </a:rPr>
              <a:t> Orden del día </a:t>
            </a:r>
          </a:p>
        </p:txBody>
      </p:sp>
      <p:sp>
        <p:nvSpPr>
          <p:cNvPr id="3" name="CuadroTexto 2">
            <a:extLst>
              <a:ext uri="{FF2B5EF4-FFF2-40B4-BE49-F238E27FC236}">
                <a16:creationId xmlns:a16="http://schemas.microsoft.com/office/drawing/2014/main" id="{EBAE8575-B8E2-4D5D-B0B1-50AAD3E95C10}"/>
              </a:ext>
            </a:extLst>
          </p:cNvPr>
          <p:cNvSpPr txBox="1"/>
          <p:nvPr/>
        </p:nvSpPr>
        <p:spPr>
          <a:xfrm>
            <a:off x="1393723" y="2123768"/>
            <a:ext cx="7533967" cy="4324261"/>
          </a:xfrm>
          <a:prstGeom prst="rect">
            <a:avLst/>
          </a:prstGeom>
          <a:noFill/>
        </p:spPr>
        <p:txBody>
          <a:bodyPr wrap="square" rtlCol="0">
            <a:spAutoFit/>
          </a:bodyPr>
          <a:lstStyle/>
          <a:p>
            <a:r>
              <a:rPr lang="es-MX" sz="2500" dirty="0"/>
              <a:t>1. Bienvenida</a:t>
            </a:r>
          </a:p>
          <a:p>
            <a:r>
              <a:rPr lang="es-MX" sz="2500" dirty="0"/>
              <a:t>2. Pase de lista y verificación de quorum para sesionar </a:t>
            </a:r>
          </a:p>
          <a:p>
            <a:r>
              <a:rPr lang="es-MX" sz="2500" dirty="0"/>
              <a:t>3. Aprobación del orden del día</a:t>
            </a:r>
          </a:p>
          <a:p>
            <a:r>
              <a:rPr lang="es-MX" sz="2500" dirty="0"/>
              <a:t>4. Circular interna 01/2025</a:t>
            </a:r>
          </a:p>
          <a:p>
            <a:r>
              <a:rPr lang="es-MX" sz="2500" dirty="0"/>
              <a:t>5. Informe de Pre Auditoría y sugerencias de mejora</a:t>
            </a:r>
          </a:p>
          <a:p>
            <a:r>
              <a:rPr lang="es-MX" sz="2500" dirty="0"/>
              <a:t>6. Plan de Capacitación en temas de Igualdad Laboral y No Discriminación 2025</a:t>
            </a:r>
          </a:p>
          <a:p>
            <a:r>
              <a:rPr lang="es-MX" sz="2500" dirty="0"/>
              <a:t>7. Propuesta de acciones de mejora </a:t>
            </a:r>
          </a:p>
          <a:p>
            <a:r>
              <a:rPr lang="es-MX" sz="2500" dirty="0"/>
              <a:t>8. Asuntos generales </a:t>
            </a:r>
          </a:p>
          <a:p>
            <a:r>
              <a:rPr lang="es-MX" sz="2500" dirty="0"/>
              <a:t>9. Lectura de acuerdos</a:t>
            </a:r>
          </a:p>
          <a:p>
            <a:r>
              <a:rPr lang="es-MX" sz="2500" dirty="0"/>
              <a:t>10. Cierre de sesión</a:t>
            </a:r>
          </a:p>
        </p:txBody>
      </p:sp>
    </p:spTree>
    <p:extLst>
      <p:ext uri="{BB962C8B-B14F-4D97-AF65-F5344CB8AC3E}">
        <p14:creationId xmlns:p14="http://schemas.microsoft.com/office/powerpoint/2010/main" val="3774916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txBox="1">
            <a:spLocks/>
          </p:cNvSpPr>
          <p:nvPr/>
        </p:nvSpPr>
        <p:spPr>
          <a:xfrm>
            <a:off x="781332" y="2247379"/>
            <a:ext cx="7772400"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5000" b="1" dirty="0">
                <a:solidFill>
                  <a:schemeClr val="tx2">
                    <a:lumMod val="50000"/>
                  </a:schemeClr>
                </a:solidFill>
                <a:latin typeface="Myriad Pro" panose="020B0503030403020204" pitchFamily="34" charset="0"/>
              </a:rPr>
              <a:t>4. Circular interna 01/2025 </a:t>
            </a:r>
          </a:p>
        </p:txBody>
      </p:sp>
    </p:spTree>
    <p:extLst>
      <p:ext uri="{BB962C8B-B14F-4D97-AF65-F5344CB8AC3E}">
        <p14:creationId xmlns:p14="http://schemas.microsoft.com/office/powerpoint/2010/main" val="3533381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txBox="1">
            <a:spLocks/>
          </p:cNvSpPr>
          <p:nvPr/>
        </p:nvSpPr>
        <p:spPr>
          <a:xfrm>
            <a:off x="228601" y="940204"/>
            <a:ext cx="7772400" cy="748349"/>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500" b="1" dirty="0">
                <a:solidFill>
                  <a:schemeClr val="tx2">
                    <a:lumMod val="50000"/>
                  </a:schemeClr>
                </a:solidFill>
                <a:latin typeface="Myriad Pro" panose="020B0503030403020204" pitchFamily="34" charset="0"/>
              </a:rPr>
              <a:t>Circular Interna 01/2025, que modifica la integración del CILND </a:t>
            </a:r>
          </a:p>
        </p:txBody>
      </p:sp>
      <p:pic>
        <p:nvPicPr>
          <p:cNvPr id="4" name="Imagen 3">
            <a:extLst>
              <a:ext uri="{FF2B5EF4-FFF2-40B4-BE49-F238E27FC236}">
                <a16:creationId xmlns:a16="http://schemas.microsoft.com/office/drawing/2014/main" id="{90CC1FF0-999F-4E20-9898-67ECA4A33F3B}"/>
              </a:ext>
            </a:extLst>
          </p:cNvPr>
          <p:cNvPicPr>
            <a:picLocks noChangeAspect="1"/>
          </p:cNvPicPr>
          <p:nvPr/>
        </p:nvPicPr>
        <p:blipFill>
          <a:blip r:embed="rId2"/>
          <a:stretch>
            <a:fillRect/>
          </a:stretch>
        </p:blipFill>
        <p:spPr>
          <a:xfrm>
            <a:off x="685800" y="1688553"/>
            <a:ext cx="3818346" cy="5018398"/>
          </a:xfrm>
          <a:prstGeom prst="rect">
            <a:avLst/>
          </a:prstGeom>
        </p:spPr>
      </p:pic>
      <p:pic>
        <p:nvPicPr>
          <p:cNvPr id="6" name="Imagen 5">
            <a:extLst>
              <a:ext uri="{FF2B5EF4-FFF2-40B4-BE49-F238E27FC236}">
                <a16:creationId xmlns:a16="http://schemas.microsoft.com/office/drawing/2014/main" id="{281880A0-1E98-4D11-B8B4-F153F542A27C}"/>
              </a:ext>
            </a:extLst>
          </p:cNvPr>
          <p:cNvPicPr>
            <a:picLocks noChangeAspect="1"/>
          </p:cNvPicPr>
          <p:nvPr/>
        </p:nvPicPr>
        <p:blipFill>
          <a:blip r:embed="rId3"/>
          <a:stretch>
            <a:fillRect/>
          </a:stretch>
        </p:blipFill>
        <p:spPr>
          <a:xfrm>
            <a:off x="4703885" y="1621290"/>
            <a:ext cx="3997683" cy="5085661"/>
          </a:xfrm>
          <a:prstGeom prst="rect">
            <a:avLst/>
          </a:prstGeom>
        </p:spPr>
      </p:pic>
      <p:sp>
        <p:nvSpPr>
          <p:cNvPr id="8" name="Flecha: hacia la izquierda 7">
            <a:extLst>
              <a:ext uri="{FF2B5EF4-FFF2-40B4-BE49-F238E27FC236}">
                <a16:creationId xmlns:a16="http://schemas.microsoft.com/office/drawing/2014/main" id="{01A17EF0-B2CE-421C-8FBD-2F07E48FA057}"/>
              </a:ext>
            </a:extLst>
          </p:cNvPr>
          <p:cNvSpPr/>
          <p:nvPr/>
        </p:nvSpPr>
        <p:spPr>
          <a:xfrm>
            <a:off x="8197922" y="3881730"/>
            <a:ext cx="703385" cy="281354"/>
          </a:xfrm>
          <a:prstGeom prst="lef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983176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txBox="1">
            <a:spLocks/>
          </p:cNvSpPr>
          <p:nvPr/>
        </p:nvSpPr>
        <p:spPr>
          <a:xfrm>
            <a:off x="781332" y="2247378"/>
            <a:ext cx="7772400" cy="265872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5000" b="1" dirty="0">
                <a:solidFill>
                  <a:schemeClr val="tx2">
                    <a:lumMod val="50000"/>
                  </a:schemeClr>
                </a:solidFill>
                <a:latin typeface="Myriad Pro" panose="020B0503030403020204" pitchFamily="34" charset="0"/>
              </a:rPr>
              <a:t>5. Informe de Pre Auditoría y sugerencias de mejora</a:t>
            </a:r>
          </a:p>
        </p:txBody>
      </p:sp>
    </p:spTree>
    <p:extLst>
      <p:ext uri="{BB962C8B-B14F-4D97-AF65-F5344CB8AC3E}">
        <p14:creationId xmlns:p14="http://schemas.microsoft.com/office/powerpoint/2010/main" val="794593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7B0F780-B220-4B72-862C-21501BE5462F}"/>
              </a:ext>
            </a:extLst>
          </p:cNvPr>
          <p:cNvPicPr>
            <a:picLocks noChangeAspect="1"/>
          </p:cNvPicPr>
          <p:nvPr/>
        </p:nvPicPr>
        <p:blipFill>
          <a:blip r:embed="rId2"/>
          <a:stretch>
            <a:fillRect/>
          </a:stretch>
        </p:blipFill>
        <p:spPr>
          <a:xfrm>
            <a:off x="759288" y="1468315"/>
            <a:ext cx="3842629" cy="4994030"/>
          </a:xfrm>
          <a:prstGeom prst="rect">
            <a:avLst/>
          </a:prstGeom>
        </p:spPr>
      </p:pic>
      <p:pic>
        <p:nvPicPr>
          <p:cNvPr id="8" name="Imagen 7">
            <a:extLst>
              <a:ext uri="{FF2B5EF4-FFF2-40B4-BE49-F238E27FC236}">
                <a16:creationId xmlns:a16="http://schemas.microsoft.com/office/drawing/2014/main" id="{3FB9B7B8-D1BD-423F-A2BD-3BC25BE1C0F4}"/>
              </a:ext>
            </a:extLst>
          </p:cNvPr>
          <p:cNvPicPr>
            <a:picLocks noChangeAspect="1"/>
          </p:cNvPicPr>
          <p:nvPr/>
        </p:nvPicPr>
        <p:blipFill>
          <a:blip r:embed="rId3"/>
          <a:stretch>
            <a:fillRect/>
          </a:stretch>
        </p:blipFill>
        <p:spPr>
          <a:xfrm>
            <a:off x="4788960" y="1247476"/>
            <a:ext cx="3880866" cy="4994030"/>
          </a:xfrm>
          <a:prstGeom prst="rect">
            <a:avLst/>
          </a:prstGeom>
        </p:spPr>
      </p:pic>
    </p:spTree>
    <p:extLst>
      <p:ext uri="{BB962C8B-B14F-4D97-AF65-F5344CB8AC3E}">
        <p14:creationId xmlns:p14="http://schemas.microsoft.com/office/powerpoint/2010/main" val="2090036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txBox="1">
            <a:spLocks/>
          </p:cNvSpPr>
          <p:nvPr/>
        </p:nvSpPr>
        <p:spPr>
          <a:xfrm>
            <a:off x="781332" y="1002322"/>
            <a:ext cx="7772400" cy="528417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sz="2500" dirty="0">
              <a:solidFill>
                <a:schemeClr val="tx2">
                  <a:lumMod val="50000"/>
                </a:schemeClr>
              </a:solidFill>
              <a:latin typeface="Myriad Pro" panose="020B0503030403020204" pitchFamily="34" charset="0"/>
            </a:endParaRPr>
          </a:p>
        </p:txBody>
      </p:sp>
      <p:pic>
        <p:nvPicPr>
          <p:cNvPr id="2" name="Imagen 1">
            <a:extLst>
              <a:ext uri="{FF2B5EF4-FFF2-40B4-BE49-F238E27FC236}">
                <a16:creationId xmlns:a16="http://schemas.microsoft.com/office/drawing/2014/main" id="{63456AE3-8A91-44EC-8DDF-2A9859091951}"/>
              </a:ext>
            </a:extLst>
          </p:cNvPr>
          <p:cNvPicPr>
            <a:picLocks noChangeAspect="1"/>
          </p:cNvPicPr>
          <p:nvPr/>
        </p:nvPicPr>
        <p:blipFill>
          <a:blip r:embed="rId2"/>
          <a:stretch>
            <a:fillRect/>
          </a:stretch>
        </p:blipFill>
        <p:spPr>
          <a:xfrm>
            <a:off x="0" y="1009201"/>
            <a:ext cx="9144000" cy="4846477"/>
          </a:xfrm>
          <a:prstGeom prst="rect">
            <a:avLst/>
          </a:prstGeom>
        </p:spPr>
      </p:pic>
    </p:spTree>
    <p:extLst>
      <p:ext uri="{BB962C8B-B14F-4D97-AF65-F5344CB8AC3E}">
        <p14:creationId xmlns:p14="http://schemas.microsoft.com/office/powerpoint/2010/main" val="2646285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txBox="1">
            <a:spLocks/>
          </p:cNvSpPr>
          <p:nvPr/>
        </p:nvSpPr>
        <p:spPr>
          <a:xfrm>
            <a:off x="359301" y="1002322"/>
            <a:ext cx="7772400" cy="528417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sz="2500" dirty="0">
              <a:solidFill>
                <a:schemeClr val="tx2">
                  <a:lumMod val="50000"/>
                </a:schemeClr>
              </a:solidFill>
              <a:latin typeface="Myriad Pro" panose="020B0503030403020204" pitchFamily="34" charset="0"/>
            </a:endParaRPr>
          </a:p>
        </p:txBody>
      </p:sp>
      <p:pic>
        <p:nvPicPr>
          <p:cNvPr id="5" name="Imagen 4">
            <a:extLst>
              <a:ext uri="{FF2B5EF4-FFF2-40B4-BE49-F238E27FC236}">
                <a16:creationId xmlns:a16="http://schemas.microsoft.com/office/drawing/2014/main" id="{EF70C9E8-09D6-4C7B-BD25-C8FB0205B5AF}"/>
              </a:ext>
            </a:extLst>
          </p:cNvPr>
          <p:cNvPicPr>
            <a:picLocks noChangeAspect="1"/>
          </p:cNvPicPr>
          <p:nvPr/>
        </p:nvPicPr>
        <p:blipFill>
          <a:blip r:embed="rId2"/>
          <a:stretch>
            <a:fillRect/>
          </a:stretch>
        </p:blipFill>
        <p:spPr>
          <a:xfrm>
            <a:off x="156560" y="1411108"/>
            <a:ext cx="3077851" cy="4035784"/>
          </a:xfrm>
          <a:prstGeom prst="rect">
            <a:avLst/>
          </a:prstGeom>
        </p:spPr>
      </p:pic>
      <p:pic>
        <p:nvPicPr>
          <p:cNvPr id="7" name="Imagen 6">
            <a:extLst>
              <a:ext uri="{FF2B5EF4-FFF2-40B4-BE49-F238E27FC236}">
                <a16:creationId xmlns:a16="http://schemas.microsoft.com/office/drawing/2014/main" id="{0B8CB2B1-54DD-48A3-87DF-06DA93EE1D90}"/>
              </a:ext>
            </a:extLst>
          </p:cNvPr>
          <p:cNvPicPr>
            <a:picLocks noChangeAspect="1"/>
          </p:cNvPicPr>
          <p:nvPr/>
        </p:nvPicPr>
        <p:blipFill>
          <a:blip r:embed="rId3"/>
          <a:stretch>
            <a:fillRect/>
          </a:stretch>
        </p:blipFill>
        <p:spPr>
          <a:xfrm>
            <a:off x="3051550" y="1411108"/>
            <a:ext cx="3151876" cy="4136838"/>
          </a:xfrm>
          <a:prstGeom prst="rect">
            <a:avLst/>
          </a:prstGeom>
        </p:spPr>
      </p:pic>
      <p:pic>
        <p:nvPicPr>
          <p:cNvPr id="9" name="Imagen 8">
            <a:extLst>
              <a:ext uri="{FF2B5EF4-FFF2-40B4-BE49-F238E27FC236}">
                <a16:creationId xmlns:a16="http://schemas.microsoft.com/office/drawing/2014/main" id="{DD39F4C7-5172-4766-8E4B-7CEC56CF0074}"/>
              </a:ext>
            </a:extLst>
          </p:cNvPr>
          <p:cNvPicPr>
            <a:picLocks noChangeAspect="1"/>
          </p:cNvPicPr>
          <p:nvPr/>
        </p:nvPicPr>
        <p:blipFill>
          <a:blip r:embed="rId4"/>
          <a:stretch>
            <a:fillRect/>
          </a:stretch>
        </p:blipFill>
        <p:spPr>
          <a:xfrm>
            <a:off x="5829300" y="1398569"/>
            <a:ext cx="3078767" cy="4048323"/>
          </a:xfrm>
          <a:prstGeom prst="rect">
            <a:avLst/>
          </a:prstGeom>
        </p:spPr>
      </p:pic>
      <p:sp>
        <p:nvSpPr>
          <p:cNvPr id="10" name="CuadroTexto 9">
            <a:extLst>
              <a:ext uri="{FF2B5EF4-FFF2-40B4-BE49-F238E27FC236}">
                <a16:creationId xmlns:a16="http://schemas.microsoft.com/office/drawing/2014/main" id="{F61952A0-92E3-483D-912F-379B166856BA}"/>
              </a:ext>
            </a:extLst>
          </p:cNvPr>
          <p:cNvSpPr txBox="1"/>
          <p:nvPr/>
        </p:nvSpPr>
        <p:spPr>
          <a:xfrm>
            <a:off x="791307" y="5560485"/>
            <a:ext cx="7561385" cy="646331"/>
          </a:xfrm>
          <a:prstGeom prst="rect">
            <a:avLst/>
          </a:prstGeom>
          <a:noFill/>
        </p:spPr>
        <p:txBody>
          <a:bodyPr wrap="square" rtlCol="0">
            <a:spAutoFit/>
          </a:bodyPr>
          <a:lstStyle/>
          <a:p>
            <a:r>
              <a:rPr lang="es-MX" b="1" dirty="0">
                <a:solidFill>
                  <a:srgbClr val="002060"/>
                </a:solidFill>
              </a:rPr>
              <a:t>Se somete a aprobación la actualización de la Política de Igualdad Laboral, oficios de responsables y  Código de Conducta del CILND</a:t>
            </a:r>
          </a:p>
        </p:txBody>
      </p:sp>
    </p:spTree>
    <p:extLst>
      <p:ext uri="{BB962C8B-B14F-4D97-AF65-F5344CB8AC3E}">
        <p14:creationId xmlns:p14="http://schemas.microsoft.com/office/powerpoint/2010/main" val="226739197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13734</TotalTime>
  <Words>1280</Words>
  <Application>Microsoft Office PowerPoint</Application>
  <PresentationFormat>Carta (216 x 279 mm)</PresentationFormat>
  <Paragraphs>108</Paragraphs>
  <Slides>27</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27</vt:i4>
      </vt:variant>
    </vt:vector>
  </HeadingPairs>
  <TitlesOfParts>
    <vt:vector size="34" baseType="lpstr">
      <vt:lpstr>Arial</vt:lpstr>
      <vt:lpstr>Calibri</vt:lpstr>
      <vt:lpstr>Calibri Light</vt:lpstr>
      <vt:lpstr>Montserrat Regular</vt:lpstr>
      <vt:lpstr>Myriad Pro</vt:lpstr>
      <vt:lpstr>Myriad Pro</vt:lpstr>
      <vt:lpstr>Tema de Office</vt:lpstr>
      <vt:lpstr> 2ª  Sesión Extraordinaria 2025 </vt:lpstr>
      <vt:lpstr> Pase de lista y verificación de quórum</vt:lpstr>
      <vt:lpstr> Orden del día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Tecnologias</dc:creator>
  <cp:lastModifiedBy>Ana Luisa Sanchez Aguilar</cp:lastModifiedBy>
  <cp:revision>212</cp:revision>
  <cp:lastPrinted>2025-04-25T23:49:54Z</cp:lastPrinted>
  <dcterms:created xsi:type="dcterms:W3CDTF">2021-02-03T19:39:59Z</dcterms:created>
  <dcterms:modified xsi:type="dcterms:W3CDTF">2025-04-25T23:49:56Z</dcterms:modified>
</cp:coreProperties>
</file>