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323" r:id="rId3"/>
    <p:sldId id="324" r:id="rId4"/>
    <p:sldId id="257" r:id="rId5"/>
    <p:sldId id="417" r:id="rId6"/>
    <p:sldId id="422" r:id="rId7"/>
    <p:sldId id="423" r:id="rId8"/>
    <p:sldId id="438" r:id="rId9"/>
    <p:sldId id="439" r:id="rId10"/>
    <p:sldId id="440" r:id="rId11"/>
    <p:sldId id="441" r:id="rId12"/>
    <p:sldId id="442" r:id="rId13"/>
    <p:sldId id="443" r:id="rId14"/>
    <p:sldId id="407" r:id="rId15"/>
    <p:sldId id="458" r:id="rId16"/>
    <p:sldId id="459" r:id="rId17"/>
    <p:sldId id="406" r:id="rId18"/>
    <p:sldId id="414" r:id="rId19"/>
    <p:sldId id="413" r:id="rId20"/>
    <p:sldId id="408" r:id="rId21"/>
    <p:sldId id="409" r:id="rId22"/>
    <p:sldId id="415" r:id="rId23"/>
    <p:sldId id="460" r:id="rId24"/>
    <p:sldId id="416" r:id="rId25"/>
    <p:sldId id="418" r:id="rId26"/>
    <p:sldId id="419" r:id="rId27"/>
    <p:sldId id="461" r:id="rId28"/>
    <p:sldId id="444" r:id="rId29"/>
    <p:sldId id="462" r:id="rId30"/>
    <p:sldId id="463" r:id="rId31"/>
    <p:sldId id="464" r:id="rId32"/>
    <p:sldId id="465" r:id="rId33"/>
    <p:sldId id="445" r:id="rId34"/>
    <p:sldId id="466" r:id="rId35"/>
    <p:sldId id="446" r:id="rId36"/>
    <p:sldId id="449" r:id="rId37"/>
    <p:sldId id="450" r:id="rId38"/>
    <p:sldId id="451" r:id="rId39"/>
    <p:sldId id="467" r:id="rId40"/>
    <p:sldId id="452" r:id="rId41"/>
    <p:sldId id="453" r:id="rId42"/>
    <p:sldId id="468" r:id="rId43"/>
    <p:sldId id="470" r:id="rId44"/>
    <p:sldId id="454" r:id="rId45"/>
    <p:sldId id="456" r:id="rId46"/>
    <p:sldId id="294" r:id="rId47"/>
    <p:sldId id="457" r:id="rId48"/>
    <p:sldId id="447" r:id="rId49"/>
    <p:sldId id="302" r:id="rId50"/>
  </p:sldIdLst>
  <p:sldSz cx="9144000" cy="6858000" type="letter"/>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50" d="100"/>
          <a:sy n="150" d="100"/>
        </p:scale>
        <p:origin x="372" y="-9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423522F-C350-41AC-A67F-1B0964E1923D}" type="datetimeFigureOut">
              <a:rPr lang="es-MX" smtClean="0"/>
              <a:t>24/06/2025</a:t>
            </a:fld>
            <a:endParaRPr lang="es-MX"/>
          </a:p>
        </p:txBody>
      </p:sp>
      <p:sp>
        <p:nvSpPr>
          <p:cNvPr id="4" name="Marcador de imagen de diapositiva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8AE9944-BF5D-4AEE-96FB-2B9E14078B40}" type="slidenum">
              <a:rPr lang="es-MX" smtClean="0"/>
              <a:t>‹Nº›</a:t>
            </a:fld>
            <a:endParaRPr lang="es-MX"/>
          </a:p>
        </p:txBody>
      </p:sp>
    </p:spTree>
    <p:extLst>
      <p:ext uri="{BB962C8B-B14F-4D97-AF65-F5344CB8AC3E}">
        <p14:creationId xmlns:p14="http://schemas.microsoft.com/office/powerpoint/2010/main" val="1966523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369393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66101EE-06C4-4C18-AC52-5725814C1588}" type="datetimeFigureOut">
              <a:rPr lang="es-MX" smtClean="0"/>
              <a:t>24/06/2025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3963862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66101EE-06C4-4C18-AC52-5725814C1588}" type="datetimeFigureOut">
              <a:rPr lang="es-MX" smtClean="0"/>
              <a:t>24/06/2025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2774019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66101EE-06C4-4C18-AC52-5725814C1588}" type="datetimeFigureOut">
              <a:rPr lang="es-MX" smtClean="0"/>
              <a:t>24/06/2025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366115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66101EE-06C4-4C18-AC52-5725814C1588}" type="datetimeFigureOut">
              <a:rPr lang="es-MX" smtClean="0"/>
              <a:t>24/06/2025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56537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66101EE-06C4-4C18-AC52-5725814C1588}" type="datetimeFigureOut">
              <a:rPr lang="es-MX" smtClean="0"/>
              <a:t>24/06/2025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126577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66101EE-06C4-4C18-AC52-5725814C1588}" type="datetimeFigureOut">
              <a:rPr lang="es-MX" smtClean="0"/>
              <a:t>24/06/2025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567294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66101EE-06C4-4C18-AC52-5725814C1588}" type="datetimeFigureOut">
              <a:rPr lang="es-MX" smtClean="0"/>
              <a:t>24/06/2025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589956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101EE-06C4-4C18-AC52-5725814C1588}" type="datetimeFigureOut">
              <a:rPr lang="es-MX" smtClean="0"/>
              <a:t>24/06/2025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2007348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66101EE-06C4-4C18-AC52-5725814C1588}" type="datetimeFigureOut">
              <a:rPr lang="es-MX" smtClean="0"/>
              <a:t>24/06/2025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252671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66101EE-06C4-4C18-AC52-5725814C1588}" type="datetimeFigureOut">
              <a:rPr lang="es-MX" smtClean="0"/>
              <a:t>24/06/2025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2D7BC45-FBFF-4ADA-A963-2D610043479E}" type="slidenum">
              <a:rPr lang="es-MX" smtClean="0"/>
              <a:t>‹Nº›</a:t>
            </a:fld>
            <a:endParaRPr lang="es-MX"/>
          </a:p>
        </p:txBody>
      </p:sp>
    </p:spTree>
    <p:extLst>
      <p:ext uri="{BB962C8B-B14F-4D97-AF65-F5344CB8AC3E}">
        <p14:creationId xmlns:p14="http://schemas.microsoft.com/office/powerpoint/2010/main" val="2974677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101EE-06C4-4C18-AC52-5725814C1588}" type="datetimeFigureOut">
              <a:rPr lang="es-MX" smtClean="0"/>
              <a:t>24/06/2025</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7BC45-FBFF-4ADA-A963-2D610043479E}" type="slidenum">
              <a:rPr lang="es-MX" smtClean="0"/>
              <a:t>‹Nº›</a:t>
            </a:fld>
            <a:endParaRPr lang="es-MX"/>
          </a:p>
        </p:txBody>
      </p:sp>
    </p:spTree>
    <p:extLst>
      <p:ext uri="{BB962C8B-B14F-4D97-AF65-F5344CB8AC3E}">
        <p14:creationId xmlns:p14="http://schemas.microsoft.com/office/powerpoint/2010/main" val="480944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779719" y="2450480"/>
            <a:ext cx="7772400" cy="2387600"/>
          </a:xfrm>
        </p:spPr>
        <p:txBody>
          <a:bodyPr>
            <a:normAutofit fontScale="90000"/>
          </a:bodyPr>
          <a:lstStyle/>
          <a:p>
            <a:pPr algn="ctr"/>
            <a:r>
              <a:rPr lang="es-MX" sz="5000" b="1" dirty="0">
                <a:solidFill>
                  <a:schemeClr val="tx2">
                    <a:lumMod val="50000"/>
                  </a:schemeClr>
                </a:solidFill>
                <a:latin typeface="Myriad Pro" panose="020B0503030403020204" pitchFamily="34" charset="0"/>
              </a:rPr>
              <a:t>Segunda Sesión Ordinaria</a:t>
            </a:r>
            <a:br>
              <a:rPr lang="es-MX" sz="5000" b="1" dirty="0">
                <a:solidFill>
                  <a:schemeClr val="tx2">
                    <a:lumMod val="50000"/>
                  </a:schemeClr>
                </a:solidFill>
                <a:latin typeface="Myriad Pro" panose="020B0503030403020204" pitchFamily="34" charset="0"/>
              </a:rPr>
            </a:br>
            <a:r>
              <a:rPr lang="es-MX" sz="5000" b="1" dirty="0">
                <a:solidFill>
                  <a:schemeClr val="tx2">
                    <a:lumMod val="50000"/>
                  </a:schemeClr>
                </a:solidFill>
                <a:latin typeface="Myriad Pro" panose="020B0503030403020204" pitchFamily="34" charset="0"/>
              </a:rPr>
              <a:t> 2025 </a:t>
            </a:r>
            <a:br>
              <a:rPr lang="es-MX" sz="5000" b="1" dirty="0">
                <a:solidFill>
                  <a:schemeClr val="tx2">
                    <a:lumMod val="50000"/>
                  </a:schemeClr>
                </a:solidFill>
                <a:latin typeface="Myriad Pro" panose="020B0503030403020204" pitchFamily="34" charset="0"/>
              </a:rPr>
            </a:br>
            <a:endParaRPr lang="es-MX" sz="5000" b="1" dirty="0">
              <a:solidFill>
                <a:schemeClr val="tx2">
                  <a:lumMod val="50000"/>
                </a:schemeClr>
              </a:solidFill>
              <a:latin typeface="Myriad Pro" panose="020B0503030403020204" pitchFamily="34" charset="0"/>
            </a:endParaRPr>
          </a:p>
        </p:txBody>
      </p:sp>
    </p:spTree>
    <p:extLst>
      <p:ext uri="{BB962C8B-B14F-4D97-AF65-F5344CB8AC3E}">
        <p14:creationId xmlns:p14="http://schemas.microsoft.com/office/powerpoint/2010/main" val="3273446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8EF2563-551F-45CB-B5EA-FC7C380ECBED}"/>
              </a:ext>
            </a:extLst>
          </p:cNvPr>
          <p:cNvGraphicFramePr>
            <a:graphicFrameLocks noGrp="1"/>
          </p:cNvGraphicFramePr>
          <p:nvPr>
            <p:extLst>
              <p:ext uri="{D42A27DB-BD31-4B8C-83A1-F6EECF244321}">
                <p14:modId xmlns:p14="http://schemas.microsoft.com/office/powerpoint/2010/main" val="514403705"/>
              </p:ext>
            </p:extLst>
          </p:nvPr>
        </p:nvGraphicFramePr>
        <p:xfrm>
          <a:off x="628650" y="1248792"/>
          <a:ext cx="7886700" cy="3413070"/>
        </p:xfrm>
        <a:graphic>
          <a:graphicData uri="http://schemas.openxmlformats.org/drawingml/2006/table">
            <a:tbl>
              <a:tblPr/>
              <a:tblGrid>
                <a:gridCol w="1112266">
                  <a:extLst>
                    <a:ext uri="{9D8B030D-6E8A-4147-A177-3AD203B41FA5}">
                      <a16:colId xmlns:a16="http://schemas.microsoft.com/office/drawing/2014/main" val="23595576"/>
                    </a:ext>
                  </a:extLst>
                </a:gridCol>
                <a:gridCol w="3385689">
                  <a:extLst>
                    <a:ext uri="{9D8B030D-6E8A-4147-A177-3AD203B41FA5}">
                      <a16:colId xmlns:a16="http://schemas.microsoft.com/office/drawing/2014/main" val="2973304730"/>
                    </a:ext>
                  </a:extLst>
                </a:gridCol>
                <a:gridCol w="1115933">
                  <a:extLst>
                    <a:ext uri="{9D8B030D-6E8A-4147-A177-3AD203B41FA5}">
                      <a16:colId xmlns:a16="http://schemas.microsoft.com/office/drawing/2014/main" val="2484909459"/>
                    </a:ext>
                  </a:extLst>
                </a:gridCol>
                <a:gridCol w="2272812">
                  <a:extLst>
                    <a:ext uri="{9D8B030D-6E8A-4147-A177-3AD203B41FA5}">
                      <a16:colId xmlns:a16="http://schemas.microsoft.com/office/drawing/2014/main" val="1095574377"/>
                    </a:ext>
                  </a:extLst>
                </a:gridCol>
              </a:tblGrid>
              <a:tr h="209658">
                <a:tc>
                  <a:txBody>
                    <a:bodyPr/>
                    <a:lstStyle/>
                    <a:p>
                      <a:pPr algn="ctr" fontAlgn="ctr"/>
                      <a:r>
                        <a:rPr lang="es-MX" sz="1100" b="1" i="0" u="none" strike="noStrike" dirty="0">
                          <a:solidFill>
                            <a:schemeClr val="bg1"/>
                          </a:solidFill>
                          <a:effectLst/>
                          <a:latin typeface="Myriad Pro" panose="020B0503030403020204"/>
                        </a:rPr>
                        <a:t>Número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Acuerdo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Responsable</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Estatus </a:t>
                      </a:r>
                    </a:p>
                  </a:txBody>
                  <a:tcPr marL="9171" marR="9171" marT="91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38226252"/>
                  </a:ext>
                </a:extLst>
              </a:tr>
              <a:tr h="753981">
                <a:tc>
                  <a:txBody>
                    <a:bodyPr/>
                    <a:lstStyle/>
                    <a:p>
                      <a:pPr algn="ctr" fontAlgn="ctr"/>
                      <a:r>
                        <a:rPr lang="es-MX" sz="1100" b="1" i="0" u="none" strike="noStrike" dirty="0">
                          <a:solidFill>
                            <a:srgbClr val="222222"/>
                          </a:solidFill>
                          <a:effectLst/>
                          <a:latin typeface="Myriad Pro" panose="020B0503030403020204"/>
                        </a:rPr>
                        <a:t>Primero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es-MX" sz="1100" b="0" i="0" u="none" strike="noStrike" kern="1200" dirty="0">
                          <a:solidFill>
                            <a:srgbClr val="222222"/>
                          </a:solidFill>
                          <a:effectLst/>
                          <a:latin typeface="Myriad Pro" panose="020B0503030403020204"/>
                          <a:ea typeface="+mn-ea"/>
                          <a:cs typeface="+mn-cs"/>
                        </a:rPr>
                        <a:t>Actualización de la Política de Igualdad Laboral, oficios de responsables y  Código de Conducta del Comité. </a:t>
                      </a:r>
                    </a:p>
                    <a:p>
                      <a:pPr algn="just" fontAlgn="ct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100" b="0" i="0" u="none" strike="noStrike" kern="1200" dirty="0">
                          <a:solidFill>
                            <a:srgbClr val="222222"/>
                          </a:solidFill>
                          <a:effectLst/>
                          <a:latin typeface="Myriad Pro" panose="020B0503030403020204"/>
                          <a:ea typeface="+mn-ea"/>
                          <a:cs typeface="+mn-cs"/>
                        </a:rPr>
                        <a:t>Secretaria del Comité</a:t>
                      </a:r>
                    </a:p>
                    <a:p>
                      <a:pPr algn="ctr" fontAlgn="ct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100" b="1" i="0" u="none" strike="noStrike" kern="1200" dirty="0">
                          <a:solidFill>
                            <a:srgbClr val="222222"/>
                          </a:solidFill>
                          <a:effectLst/>
                          <a:latin typeface="Myriad Pro" panose="020B0503030403020204"/>
                          <a:ea typeface="+mn-ea"/>
                          <a:cs typeface="+mn-cs"/>
                        </a:rPr>
                        <a:t>Cumplido </a:t>
                      </a:r>
                    </a:p>
                    <a:p>
                      <a:pPr algn="ctr" fontAlgn="ct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6003795"/>
                  </a:ext>
                </a:extLst>
              </a:tr>
              <a:tr h="753981">
                <a:tc>
                  <a:txBody>
                    <a:bodyPr/>
                    <a:lstStyle/>
                    <a:p>
                      <a:pPr algn="ctr" fontAlgn="ctr"/>
                      <a:r>
                        <a:rPr lang="es-MX" sz="1100" b="1" i="0" u="none" strike="noStrike" dirty="0">
                          <a:solidFill>
                            <a:srgbClr val="222222"/>
                          </a:solidFill>
                          <a:effectLst/>
                          <a:latin typeface="Myriad Pro" panose="020B0503030403020204"/>
                        </a:rPr>
                        <a:t>Segundo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Actualización del Plan de Capacitación 2025 en temas de Igualdad Laboral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kern="1200" dirty="0">
                          <a:solidFill>
                            <a:srgbClr val="222222"/>
                          </a:solidFill>
                          <a:effectLst/>
                          <a:latin typeface="Myriad Pro" panose="020B0503030403020204"/>
                          <a:ea typeface="+mn-ea"/>
                          <a:cs typeface="+mn-cs"/>
                        </a:rPr>
                        <a:t>Secretaria del Comité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kern="1200" dirty="0">
                          <a:solidFill>
                            <a:srgbClr val="222222"/>
                          </a:solidFill>
                          <a:effectLst/>
                          <a:latin typeface="Myriad Pro" panose="020B0503030403020204"/>
                          <a:ea typeface="+mn-ea"/>
                          <a:cs typeface="+mn-cs"/>
                        </a:rPr>
                        <a:t>Cumplido </a:t>
                      </a: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249700"/>
                  </a:ext>
                </a:extLst>
              </a:tr>
              <a:tr h="753981">
                <a:tc>
                  <a:txBody>
                    <a:bodyPr/>
                    <a:lstStyle/>
                    <a:p>
                      <a:pPr algn="ctr" fontAlgn="ctr"/>
                      <a:r>
                        <a:rPr lang="es-MX" sz="1100" b="1" i="0" u="none" strike="noStrike" dirty="0">
                          <a:solidFill>
                            <a:srgbClr val="222222"/>
                          </a:solidFill>
                          <a:effectLst/>
                          <a:latin typeface="Myriad Pro" panose="020B0503030403020204"/>
                        </a:rPr>
                        <a:t>Tercero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es-MX" sz="1100" b="0" i="0" u="none" strike="noStrike" kern="1200" dirty="0">
                          <a:solidFill>
                            <a:srgbClr val="222222"/>
                          </a:solidFill>
                          <a:effectLst/>
                          <a:latin typeface="Myriad Pro" panose="020B0503030403020204"/>
                          <a:ea typeface="+mn-ea"/>
                          <a:cs typeface="+mn-cs"/>
                        </a:rPr>
                        <a:t>Envío de invitación a las y los titulares de la Unidades Administrativas, a fin de suscribir carta compromiso para hacer uso de lenguaje incluyente en las áreas a su cargo. </a:t>
                      </a:r>
                    </a:p>
                    <a:p>
                      <a:pPr algn="just" fontAlgn="ct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100" b="0" i="0" u="none" strike="noStrike" kern="1200" dirty="0">
                          <a:solidFill>
                            <a:srgbClr val="222222"/>
                          </a:solidFill>
                          <a:effectLst/>
                          <a:latin typeface="Myriad Pro" panose="020B0503030403020204"/>
                          <a:ea typeface="+mn-ea"/>
                          <a:cs typeface="+mn-cs"/>
                        </a:rPr>
                        <a:t>Secretaria del Comité  </a:t>
                      </a:r>
                    </a:p>
                    <a:p>
                      <a:pPr algn="ctr" fontAlgn="ctr"/>
                      <a:r>
                        <a:rPr lang="es-MX" sz="1100" b="0" i="0" u="none" strike="noStrike" kern="1200" dirty="0">
                          <a:solidFill>
                            <a:srgbClr val="222222"/>
                          </a:solidFill>
                          <a:effectLst/>
                          <a:latin typeface="Myriad Pro" panose="020B0503030403020204"/>
                          <a:ea typeface="+mn-ea"/>
                          <a:cs typeface="+mn-cs"/>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kern="1200" dirty="0">
                          <a:solidFill>
                            <a:srgbClr val="222222"/>
                          </a:solidFill>
                          <a:effectLst/>
                          <a:latin typeface="Myriad Pro" panose="020B0503030403020204"/>
                          <a:ea typeface="+mn-ea"/>
                          <a:cs typeface="+mn-cs"/>
                        </a:rPr>
                        <a:t>Cumplido</a:t>
                      </a: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9721849"/>
                  </a:ext>
                </a:extLst>
              </a:tr>
              <a:tr h="753981">
                <a:tc>
                  <a:txBody>
                    <a:bodyPr/>
                    <a:lstStyle/>
                    <a:p>
                      <a:pPr algn="ctr" fontAlgn="ctr"/>
                      <a:r>
                        <a:rPr lang="es-MX" sz="1100" b="1" i="0" u="none" strike="noStrike" dirty="0">
                          <a:solidFill>
                            <a:srgbClr val="222222"/>
                          </a:solidFill>
                          <a:effectLst/>
                          <a:latin typeface="Myriad Pro" panose="020B0503030403020204"/>
                        </a:rPr>
                        <a:t>Cuarto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La ombudsman remitirá al Comité un informe mensual sobre las atenciones otorgadas al personal de la Fiscalía General, en el cual se establezca el sitio al cual pertenecen las personas, la atención otorgada y presentando información desagregada por sexo.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100" b="0" i="0" u="none" strike="noStrike" kern="1200" dirty="0">
                          <a:solidFill>
                            <a:srgbClr val="222222"/>
                          </a:solidFill>
                          <a:effectLst/>
                          <a:latin typeface="Myriad Pro" panose="020B0503030403020204"/>
                          <a:ea typeface="+mn-ea"/>
                          <a:cs typeface="+mn-cs"/>
                        </a:rPr>
                        <a:t>Ombudsman </a:t>
                      </a:r>
                    </a:p>
                    <a:p>
                      <a:pPr algn="ctr" fontAlgn="ct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kern="1200" dirty="0">
                          <a:solidFill>
                            <a:srgbClr val="222222"/>
                          </a:solidFill>
                          <a:effectLst/>
                          <a:latin typeface="Myriad Pro" panose="020B0503030403020204"/>
                          <a:ea typeface="+mn-ea"/>
                          <a:cs typeface="+mn-cs"/>
                        </a:rPr>
                        <a:t>Cumplido </a:t>
                      </a:r>
                    </a:p>
                    <a:p>
                      <a:pPr algn="ctr" fontAlgn="ctr"/>
                      <a:endParaRPr lang="es-MX" sz="1100" b="0" i="0" u="none" strike="noStrike" kern="1200" dirty="0">
                        <a:solidFill>
                          <a:srgbClr val="222222"/>
                        </a:solidFill>
                        <a:effectLst/>
                        <a:latin typeface="Myriad Pro" panose="020B0503030403020204"/>
                        <a:ea typeface="+mn-ea"/>
                        <a:cs typeface="+mn-cs"/>
                      </a:endParaRPr>
                    </a:p>
                    <a:p>
                      <a:pPr algn="ctr" fontAlgn="ctr"/>
                      <a:r>
                        <a:rPr lang="es-MX" sz="1100" b="0" i="0" u="none" strike="noStrike" kern="1200" dirty="0">
                          <a:solidFill>
                            <a:srgbClr val="222222"/>
                          </a:solidFill>
                          <a:effectLst/>
                          <a:latin typeface="Myriad Pro" panose="020B0503030403020204"/>
                          <a:ea typeface="+mn-ea"/>
                          <a:cs typeface="+mn-cs"/>
                        </a:rPr>
                        <a:t>Entrega del mes de mayo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30986"/>
                  </a:ext>
                </a:extLst>
              </a:tr>
            </a:tbl>
          </a:graphicData>
        </a:graphic>
      </p:graphicFrame>
      <p:sp>
        <p:nvSpPr>
          <p:cNvPr id="4" name="CuadroTexto 3">
            <a:extLst>
              <a:ext uri="{FF2B5EF4-FFF2-40B4-BE49-F238E27FC236}">
                <a16:creationId xmlns:a16="http://schemas.microsoft.com/office/drawing/2014/main" id="{74BFDA6D-4B98-4AC6-962F-4B494566271D}"/>
              </a:ext>
            </a:extLst>
          </p:cNvPr>
          <p:cNvSpPr txBox="1"/>
          <p:nvPr/>
        </p:nvSpPr>
        <p:spPr>
          <a:xfrm>
            <a:off x="1283677" y="852854"/>
            <a:ext cx="6901962" cy="477054"/>
          </a:xfrm>
          <a:prstGeom prst="rect">
            <a:avLst/>
          </a:prstGeom>
          <a:noFill/>
        </p:spPr>
        <p:txBody>
          <a:bodyPr wrap="square" rtlCol="0">
            <a:spAutoFit/>
          </a:bodyPr>
          <a:lstStyle/>
          <a:p>
            <a:pPr algn="ctr"/>
            <a:r>
              <a:rPr lang="es-MX" sz="2500" b="1" dirty="0">
                <a:latin typeface="Myriad Pro" panose="020B0503030403020204"/>
              </a:rPr>
              <a:t>2a Sesión Extraordinaria 2025</a:t>
            </a:r>
          </a:p>
        </p:txBody>
      </p:sp>
      <p:pic>
        <p:nvPicPr>
          <p:cNvPr id="5" name="Imagen 4">
            <a:extLst>
              <a:ext uri="{FF2B5EF4-FFF2-40B4-BE49-F238E27FC236}">
                <a16:creationId xmlns:a16="http://schemas.microsoft.com/office/drawing/2014/main" id="{02BCBE6E-C96A-4E8A-BDFF-34FCC6F2DEDA}"/>
              </a:ext>
            </a:extLst>
          </p:cNvPr>
          <p:cNvPicPr>
            <a:picLocks noChangeAspect="1"/>
          </p:cNvPicPr>
          <p:nvPr/>
        </p:nvPicPr>
        <p:blipFill>
          <a:blip r:embed="rId2"/>
          <a:stretch>
            <a:fillRect/>
          </a:stretch>
        </p:blipFill>
        <p:spPr>
          <a:xfrm>
            <a:off x="2594613" y="4676112"/>
            <a:ext cx="1586458" cy="2123767"/>
          </a:xfrm>
          <a:prstGeom prst="rect">
            <a:avLst/>
          </a:prstGeom>
        </p:spPr>
      </p:pic>
      <p:pic>
        <p:nvPicPr>
          <p:cNvPr id="7" name="Imagen 6">
            <a:extLst>
              <a:ext uri="{FF2B5EF4-FFF2-40B4-BE49-F238E27FC236}">
                <a16:creationId xmlns:a16="http://schemas.microsoft.com/office/drawing/2014/main" id="{154F6651-F96E-46A9-9B92-ECDC43E662E6}"/>
              </a:ext>
            </a:extLst>
          </p:cNvPr>
          <p:cNvPicPr>
            <a:picLocks noChangeAspect="1"/>
          </p:cNvPicPr>
          <p:nvPr/>
        </p:nvPicPr>
        <p:blipFill>
          <a:blip r:embed="rId3"/>
          <a:stretch>
            <a:fillRect/>
          </a:stretch>
        </p:blipFill>
        <p:spPr>
          <a:xfrm>
            <a:off x="4490503" y="4720356"/>
            <a:ext cx="1578943" cy="2079523"/>
          </a:xfrm>
          <a:prstGeom prst="rect">
            <a:avLst/>
          </a:prstGeom>
        </p:spPr>
      </p:pic>
    </p:spTree>
    <p:extLst>
      <p:ext uri="{BB962C8B-B14F-4D97-AF65-F5344CB8AC3E}">
        <p14:creationId xmlns:p14="http://schemas.microsoft.com/office/powerpoint/2010/main" val="4039616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8EF2563-551F-45CB-B5EA-FC7C380ECBED}"/>
              </a:ext>
            </a:extLst>
          </p:cNvPr>
          <p:cNvGraphicFramePr>
            <a:graphicFrameLocks noGrp="1"/>
          </p:cNvGraphicFramePr>
          <p:nvPr>
            <p:extLst>
              <p:ext uri="{D42A27DB-BD31-4B8C-83A1-F6EECF244321}">
                <p14:modId xmlns:p14="http://schemas.microsoft.com/office/powerpoint/2010/main" val="651519981"/>
              </p:ext>
            </p:extLst>
          </p:nvPr>
        </p:nvGraphicFramePr>
        <p:xfrm>
          <a:off x="487264" y="1488169"/>
          <a:ext cx="7886700" cy="2743308"/>
        </p:xfrm>
        <a:graphic>
          <a:graphicData uri="http://schemas.openxmlformats.org/drawingml/2006/table">
            <a:tbl>
              <a:tblPr/>
              <a:tblGrid>
                <a:gridCol w="1112266">
                  <a:extLst>
                    <a:ext uri="{9D8B030D-6E8A-4147-A177-3AD203B41FA5}">
                      <a16:colId xmlns:a16="http://schemas.microsoft.com/office/drawing/2014/main" val="23595576"/>
                    </a:ext>
                  </a:extLst>
                </a:gridCol>
                <a:gridCol w="3385689">
                  <a:extLst>
                    <a:ext uri="{9D8B030D-6E8A-4147-A177-3AD203B41FA5}">
                      <a16:colId xmlns:a16="http://schemas.microsoft.com/office/drawing/2014/main" val="2973304730"/>
                    </a:ext>
                  </a:extLst>
                </a:gridCol>
                <a:gridCol w="1115933">
                  <a:extLst>
                    <a:ext uri="{9D8B030D-6E8A-4147-A177-3AD203B41FA5}">
                      <a16:colId xmlns:a16="http://schemas.microsoft.com/office/drawing/2014/main" val="2484909459"/>
                    </a:ext>
                  </a:extLst>
                </a:gridCol>
                <a:gridCol w="2272812">
                  <a:extLst>
                    <a:ext uri="{9D8B030D-6E8A-4147-A177-3AD203B41FA5}">
                      <a16:colId xmlns:a16="http://schemas.microsoft.com/office/drawing/2014/main" val="1095574377"/>
                    </a:ext>
                  </a:extLst>
                </a:gridCol>
              </a:tblGrid>
              <a:tr h="209658">
                <a:tc>
                  <a:txBody>
                    <a:bodyPr/>
                    <a:lstStyle/>
                    <a:p>
                      <a:pPr algn="ctr" fontAlgn="ctr"/>
                      <a:r>
                        <a:rPr lang="es-MX" sz="1100" b="1" i="0" u="none" strike="noStrike" dirty="0">
                          <a:solidFill>
                            <a:schemeClr val="bg1"/>
                          </a:solidFill>
                          <a:effectLst/>
                          <a:latin typeface="Myriad Pro" panose="020B0503030403020204"/>
                        </a:rPr>
                        <a:t>Número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Acuerdo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Responsable</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Estatus </a:t>
                      </a:r>
                    </a:p>
                  </a:txBody>
                  <a:tcPr marL="9171" marR="9171" marT="91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38226252"/>
                  </a:ext>
                </a:extLst>
              </a:tr>
              <a:tr h="601712">
                <a:tc>
                  <a:txBody>
                    <a:bodyPr/>
                    <a:lstStyle/>
                    <a:p>
                      <a:pPr algn="ctr" fontAlgn="ctr"/>
                      <a:r>
                        <a:rPr lang="es-MX" sz="1100" b="1" i="0" u="none" strike="noStrike" dirty="0">
                          <a:solidFill>
                            <a:srgbClr val="222222"/>
                          </a:solidFill>
                          <a:effectLst/>
                          <a:latin typeface="Myriad Pro" panose="020B0503030403020204"/>
                        </a:rPr>
                        <a:t>Quinto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La Contraloría remitirá al Comité un informe trimestral  de los casos de los cuales tiene conocimiento y el estatus de los mismos, en el cual se establezca el sitio al cual pertenecen las personas y desagregada por sexo.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kern="1200" dirty="0">
                          <a:solidFill>
                            <a:srgbClr val="222222"/>
                          </a:solidFill>
                          <a:effectLst/>
                          <a:latin typeface="Myriad Pro" panose="020B0503030403020204"/>
                          <a:ea typeface="+mn-ea"/>
                          <a:cs typeface="+mn-cs"/>
                        </a:rPr>
                        <a:t>Contraloría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100" b="1" i="0" u="none" strike="noStrike" kern="1200" dirty="0">
                          <a:solidFill>
                            <a:srgbClr val="222222"/>
                          </a:solidFill>
                          <a:effectLst/>
                          <a:latin typeface="Myriad Pro" panose="020B0503030403020204"/>
                          <a:ea typeface="+mn-ea"/>
                          <a:cs typeface="+mn-cs"/>
                        </a:rPr>
                        <a:t>Cumplido </a:t>
                      </a:r>
                    </a:p>
                    <a:p>
                      <a:pPr marL="0" marR="0" lvl="0" indent="0" algn="ctr" defTabSz="914400" rtl="0" eaLnBrk="1" fontAlgn="ctr" latinLnBrk="0" hangingPunct="1">
                        <a:lnSpc>
                          <a:spcPct val="100000"/>
                        </a:lnSpc>
                        <a:spcBef>
                          <a:spcPts val="0"/>
                        </a:spcBef>
                        <a:spcAft>
                          <a:spcPts val="0"/>
                        </a:spcAft>
                        <a:buClrTx/>
                        <a:buSzTx/>
                        <a:buFontTx/>
                        <a:buNone/>
                        <a:tabLst/>
                        <a:defRPr/>
                      </a:pPr>
                      <a:endParaRPr lang="es-MX" sz="1100" b="1" i="0" u="none" strike="noStrike" kern="1200" dirty="0">
                        <a:solidFill>
                          <a:srgbClr val="222222"/>
                        </a:solidFill>
                        <a:effectLst/>
                        <a:latin typeface="Myriad Pro" panose="020B0503030403020204"/>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s-MX" sz="1100" b="0" i="0" u="none" strike="noStrike" kern="1200" dirty="0">
                          <a:solidFill>
                            <a:srgbClr val="222222"/>
                          </a:solidFill>
                          <a:effectLst/>
                          <a:latin typeface="Myriad Pro" panose="020B0503030403020204"/>
                          <a:ea typeface="+mn-ea"/>
                          <a:cs typeface="+mn-cs"/>
                        </a:rPr>
                        <a:t>Se tendrá como cumplido en el mes de julio </a:t>
                      </a:r>
                    </a:p>
                    <a:p>
                      <a:pPr algn="ctr" fontAlgn="ct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6003795"/>
                  </a:ext>
                </a:extLst>
              </a:tr>
              <a:tr h="753981">
                <a:tc>
                  <a:txBody>
                    <a:bodyPr/>
                    <a:lstStyle/>
                    <a:p>
                      <a:pPr algn="ctr" fontAlgn="ctr"/>
                      <a:r>
                        <a:rPr lang="es-MX" sz="1100" b="1" i="0" u="none" strike="noStrike" dirty="0">
                          <a:solidFill>
                            <a:srgbClr val="222222"/>
                          </a:solidFill>
                          <a:effectLst/>
                          <a:latin typeface="Myriad Pro" panose="020B0503030403020204"/>
                        </a:rPr>
                        <a:t>Sexto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Las y los enlaces generarán plática informativa con su personal, previo al 6 de mayo (no más de 3 días antes), en el cual se sensibilice sobre la realización de la auditoria.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kern="1200" dirty="0">
                          <a:solidFill>
                            <a:srgbClr val="222222"/>
                          </a:solidFill>
                          <a:effectLst/>
                          <a:latin typeface="Myriad Pro" panose="020B0503030403020204"/>
                          <a:ea typeface="+mn-ea"/>
                          <a:cs typeface="+mn-cs"/>
                        </a:rPr>
                        <a:t>Enlaces de seguimiento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kern="1200" dirty="0">
                          <a:solidFill>
                            <a:srgbClr val="222222"/>
                          </a:solidFill>
                          <a:effectLst/>
                          <a:latin typeface="Myriad Pro" panose="020B0503030403020204"/>
                          <a:ea typeface="+mn-ea"/>
                          <a:cs typeface="+mn-cs"/>
                        </a:rPr>
                        <a:t>Cumplido </a:t>
                      </a:r>
                    </a:p>
                    <a:p>
                      <a:pPr algn="ctr" fontAlgn="ctr"/>
                      <a:endParaRPr lang="es-MX" sz="1100" b="1" i="0" u="none" strike="noStrike" kern="1200" dirty="0">
                        <a:solidFill>
                          <a:srgbClr val="222222"/>
                        </a:solidFill>
                        <a:effectLst/>
                        <a:latin typeface="Myriad Pro" panose="020B0503030403020204"/>
                        <a:ea typeface="+mn-ea"/>
                        <a:cs typeface="+mn-cs"/>
                      </a:endParaRPr>
                    </a:p>
                    <a:p>
                      <a:pPr algn="ctr" fontAlgn="ctr"/>
                      <a:r>
                        <a:rPr lang="es-MX" sz="1100" b="0" i="0" u="none" strike="noStrike" kern="1200" dirty="0">
                          <a:solidFill>
                            <a:srgbClr val="222222"/>
                          </a:solidFill>
                          <a:effectLst/>
                          <a:latin typeface="Myriad Pro" panose="020B0503030403020204"/>
                          <a:ea typeface="+mn-ea"/>
                          <a:cs typeface="+mn-cs"/>
                        </a:rPr>
                        <a:t>Se informa que en la DSP la enlace de seguimiento derivó esa función por indicación de la Directora a Subdirector y Jefes de Departamento </a:t>
                      </a:r>
                    </a:p>
                    <a:p>
                      <a:pPr algn="ctr" fontAlgn="ctr"/>
                      <a:endParaRPr lang="es-MX" sz="1100" b="0" i="0" u="none" strike="noStrike" kern="1200" dirty="0">
                        <a:solidFill>
                          <a:srgbClr val="222222"/>
                        </a:solidFill>
                        <a:effectLst/>
                        <a:latin typeface="Myriad Pro" panose="020B0503030403020204"/>
                        <a:ea typeface="+mn-ea"/>
                        <a:cs typeface="+mn-cs"/>
                      </a:endParaRPr>
                    </a:p>
                    <a:p>
                      <a:pPr algn="ctr" fontAlgn="ctr"/>
                      <a:r>
                        <a:rPr lang="es-MX" sz="1100" b="1" i="0" u="none" strike="noStrike" kern="1200" dirty="0">
                          <a:solidFill>
                            <a:srgbClr val="222222"/>
                          </a:solidFill>
                          <a:effectLst/>
                          <a:latin typeface="Myriad Pro" panose="020B0503030403020204"/>
                          <a:ea typeface="+mn-ea"/>
                          <a:cs typeface="+mn-cs"/>
                        </a:rPr>
                        <a:t>La Secretaria del Comité envío la presentación para realización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249700"/>
                  </a:ext>
                </a:extLst>
              </a:tr>
            </a:tbl>
          </a:graphicData>
        </a:graphic>
      </p:graphicFrame>
      <p:sp>
        <p:nvSpPr>
          <p:cNvPr id="4" name="CuadroTexto 3">
            <a:extLst>
              <a:ext uri="{FF2B5EF4-FFF2-40B4-BE49-F238E27FC236}">
                <a16:creationId xmlns:a16="http://schemas.microsoft.com/office/drawing/2014/main" id="{74BFDA6D-4B98-4AC6-962F-4B494566271D}"/>
              </a:ext>
            </a:extLst>
          </p:cNvPr>
          <p:cNvSpPr txBox="1"/>
          <p:nvPr/>
        </p:nvSpPr>
        <p:spPr>
          <a:xfrm>
            <a:off x="1318846" y="1011115"/>
            <a:ext cx="6901962" cy="477054"/>
          </a:xfrm>
          <a:prstGeom prst="rect">
            <a:avLst/>
          </a:prstGeom>
          <a:noFill/>
        </p:spPr>
        <p:txBody>
          <a:bodyPr wrap="square" rtlCol="0">
            <a:spAutoFit/>
          </a:bodyPr>
          <a:lstStyle/>
          <a:p>
            <a:pPr algn="ctr"/>
            <a:r>
              <a:rPr lang="es-MX" sz="2500" b="1" dirty="0">
                <a:latin typeface="Myriad Pro" panose="020B0503030403020204"/>
              </a:rPr>
              <a:t>2a Sesión Extraordinaria 2025</a:t>
            </a:r>
          </a:p>
        </p:txBody>
      </p:sp>
      <p:pic>
        <p:nvPicPr>
          <p:cNvPr id="8" name="Imagen 7">
            <a:extLst>
              <a:ext uri="{FF2B5EF4-FFF2-40B4-BE49-F238E27FC236}">
                <a16:creationId xmlns:a16="http://schemas.microsoft.com/office/drawing/2014/main" id="{417D3FA5-FC08-4A86-9D52-9737CC86D0EF}"/>
              </a:ext>
            </a:extLst>
          </p:cNvPr>
          <p:cNvPicPr>
            <a:picLocks noChangeAspect="1"/>
          </p:cNvPicPr>
          <p:nvPr/>
        </p:nvPicPr>
        <p:blipFill>
          <a:blip r:embed="rId2"/>
          <a:stretch>
            <a:fillRect/>
          </a:stretch>
        </p:blipFill>
        <p:spPr>
          <a:xfrm>
            <a:off x="707923" y="4600174"/>
            <a:ext cx="2612754" cy="1955484"/>
          </a:xfrm>
          <a:prstGeom prst="rect">
            <a:avLst/>
          </a:prstGeom>
        </p:spPr>
      </p:pic>
      <p:sp>
        <p:nvSpPr>
          <p:cNvPr id="9" name="CuadroTexto 8">
            <a:extLst>
              <a:ext uri="{FF2B5EF4-FFF2-40B4-BE49-F238E27FC236}">
                <a16:creationId xmlns:a16="http://schemas.microsoft.com/office/drawing/2014/main" id="{CFAEE705-5D5A-4C4D-B806-5C674605DAB9}"/>
              </a:ext>
            </a:extLst>
          </p:cNvPr>
          <p:cNvSpPr txBox="1"/>
          <p:nvPr/>
        </p:nvSpPr>
        <p:spPr>
          <a:xfrm>
            <a:off x="487264" y="4285020"/>
            <a:ext cx="2993669" cy="261610"/>
          </a:xfrm>
          <a:prstGeom prst="rect">
            <a:avLst/>
          </a:prstGeom>
          <a:noFill/>
        </p:spPr>
        <p:txBody>
          <a:bodyPr wrap="square" rtlCol="0">
            <a:spAutoFit/>
          </a:bodyPr>
          <a:lstStyle/>
          <a:p>
            <a:pPr algn="ctr"/>
            <a:r>
              <a:rPr lang="es-MX" sz="1100" b="1" dirty="0">
                <a:solidFill>
                  <a:srgbClr val="222222"/>
                </a:solidFill>
                <a:latin typeface="Myriad Pro" panose="020B0503030403020204"/>
              </a:rPr>
              <a:t>5 fechas en edificio central </a:t>
            </a:r>
          </a:p>
        </p:txBody>
      </p:sp>
      <p:pic>
        <p:nvPicPr>
          <p:cNvPr id="11" name="Imagen 10">
            <a:extLst>
              <a:ext uri="{FF2B5EF4-FFF2-40B4-BE49-F238E27FC236}">
                <a16:creationId xmlns:a16="http://schemas.microsoft.com/office/drawing/2014/main" id="{4BC9E103-E8C7-40D6-91C8-9CD86627C9FE}"/>
              </a:ext>
            </a:extLst>
          </p:cNvPr>
          <p:cNvPicPr>
            <a:picLocks noChangeAspect="1"/>
          </p:cNvPicPr>
          <p:nvPr/>
        </p:nvPicPr>
        <p:blipFill>
          <a:blip r:embed="rId3"/>
          <a:stretch>
            <a:fillRect/>
          </a:stretch>
        </p:blipFill>
        <p:spPr>
          <a:xfrm>
            <a:off x="3517490" y="4600174"/>
            <a:ext cx="2544097" cy="1908073"/>
          </a:xfrm>
          <a:prstGeom prst="rect">
            <a:avLst/>
          </a:prstGeom>
        </p:spPr>
      </p:pic>
      <p:pic>
        <p:nvPicPr>
          <p:cNvPr id="13" name="Imagen 12">
            <a:extLst>
              <a:ext uri="{FF2B5EF4-FFF2-40B4-BE49-F238E27FC236}">
                <a16:creationId xmlns:a16="http://schemas.microsoft.com/office/drawing/2014/main" id="{4541937E-10F7-4414-9A48-5D2AFD3C046A}"/>
              </a:ext>
            </a:extLst>
          </p:cNvPr>
          <p:cNvPicPr>
            <a:picLocks noChangeAspect="1"/>
          </p:cNvPicPr>
          <p:nvPr/>
        </p:nvPicPr>
        <p:blipFill>
          <a:blip r:embed="rId4"/>
          <a:stretch>
            <a:fillRect/>
          </a:stretch>
        </p:blipFill>
        <p:spPr>
          <a:xfrm>
            <a:off x="6155160" y="4600174"/>
            <a:ext cx="2925809" cy="1908073"/>
          </a:xfrm>
          <a:prstGeom prst="rect">
            <a:avLst/>
          </a:prstGeom>
        </p:spPr>
      </p:pic>
      <p:sp>
        <p:nvSpPr>
          <p:cNvPr id="14" name="CuadroTexto 13">
            <a:extLst>
              <a:ext uri="{FF2B5EF4-FFF2-40B4-BE49-F238E27FC236}">
                <a16:creationId xmlns:a16="http://schemas.microsoft.com/office/drawing/2014/main" id="{4DE4C1D1-F4B7-4772-8103-9199D03BF200}"/>
              </a:ext>
            </a:extLst>
          </p:cNvPr>
          <p:cNvSpPr txBox="1"/>
          <p:nvPr/>
        </p:nvSpPr>
        <p:spPr>
          <a:xfrm>
            <a:off x="3185905" y="4311792"/>
            <a:ext cx="2993669" cy="261610"/>
          </a:xfrm>
          <a:prstGeom prst="rect">
            <a:avLst/>
          </a:prstGeom>
          <a:noFill/>
        </p:spPr>
        <p:txBody>
          <a:bodyPr wrap="square" rtlCol="0">
            <a:spAutoFit/>
          </a:bodyPr>
          <a:lstStyle/>
          <a:p>
            <a:pPr algn="ctr"/>
            <a:r>
              <a:rPr lang="es-MX" sz="1100" b="1" dirty="0">
                <a:solidFill>
                  <a:srgbClr val="222222"/>
                </a:solidFill>
                <a:latin typeface="Myriad Pro" panose="020B0503030403020204"/>
              </a:rPr>
              <a:t>FEDFPDP</a:t>
            </a:r>
          </a:p>
        </p:txBody>
      </p:sp>
      <p:sp>
        <p:nvSpPr>
          <p:cNvPr id="15" name="CuadroTexto 14">
            <a:extLst>
              <a:ext uri="{FF2B5EF4-FFF2-40B4-BE49-F238E27FC236}">
                <a16:creationId xmlns:a16="http://schemas.microsoft.com/office/drawing/2014/main" id="{68A8F4A3-90FD-43F9-A50C-9D30614E7721}"/>
              </a:ext>
            </a:extLst>
          </p:cNvPr>
          <p:cNvSpPr txBox="1"/>
          <p:nvPr/>
        </p:nvSpPr>
        <p:spPr>
          <a:xfrm>
            <a:off x="6024716" y="4313762"/>
            <a:ext cx="2993669" cy="261610"/>
          </a:xfrm>
          <a:prstGeom prst="rect">
            <a:avLst/>
          </a:prstGeom>
          <a:noFill/>
        </p:spPr>
        <p:txBody>
          <a:bodyPr wrap="square" rtlCol="0">
            <a:spAutoFit/>
          </a:bodyPr>
          <a:lstStyle/>
          <a:p>
            <a:pPr algn="ctr"/>
            <a:r>
              <a:rPr lang="es-MX" sz="1100" b="1" dirty="0">
                <a:solidFill>
                  <a:srgbClr val="222222"/>
                </a:solidFill>
                <a:latin typeface="Myriad Pro" panose="020B0503030403020204"/>
              </a:rPr>
              <a:t>Unidad 2</a:t>
            </a:r>
          </a:p>
        </p:txBody>
      </p:sp>
    </p:spTree>
    <p:extLst>
      <p:ext uri="{BB962C8B-B14F-4D97-AF65-F5344CB8AC3E}">
        <p14:creationId xmlns:p14="http://schemas.microsoft.com/office/powerpoint/2010/main" val="345208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2910252-F185-4F93-8802-9824D779AAC6}"/>
              </a:ext>
            </a:extLst>
          </p:cNvPr>
          <p:cNvPicPr>
            <a:picLocks noChangeAspect="1"/>
          </p:cNvPicPr>
          <p:nvPr/>
        </p:nvPicPr>
        <p:blipFill rotWithShape="1">
          <a:blip r:embed="rId2"/>
          <a:srcRect l="432" t="1373" b="-355"/>
          <a:stretch/>
        </p:blipFill>
        <p:spPr>
          <a:xfrm>
            <a:off x="3775587" y="1401097"/>
            <a:ext cx="5292611" cy="2252764"/>
          </a:xfrm>
          <a:prstGeom prst="rect">
            <a:avLst/>
          </a:prstGeom>
        </p:spPr>
      </p:pic>
      <p:pic>
        <p:nvPicPr>
          <p:cNvPr id="6" name="Imagen 5">
            <a:extLst>
              <a:ext uri="{FF2B5EF4-FFF2-40B4-BE49-F238E27FC236}">
                <a16:creationId xmlns:a16="http://schemas.microsoft.com/office/drawing/2014/main" id="{FA147AEC-7BBE-45BC-A464-6999094B6314}"/>
              </a:ext>
            </a:extLst>
          </p:cNvPr>
          <p:cNvPicPr>
            <a:picLocks noChangeAspect="1"/>
          </p:cNvPicPr>
          <p:nvPr/>
        </p:nvPicPr>
        <p:blipFill>
          <a:blip r:embed="rId3"/>
          <a:stretch>
            <a:fillRect/>
          </a:stretch>
        </p:blipFill>
        <p:spPr>
          <a:xfrm>
            <a:off x="3893575" y="3734267"/>
            <a:ext cx="4938649" cy="2754023"/>
          </a:xfrm>
          <a:prstGeom prst="rect">
            <a:avLst/>
          </a:prstGeom>
        </p:spPr>
      </p:pic>
      <p:sp>
        <p:nvSpPr>
          <p:cNvPr id="14" name="CuadroTexto 13">
            <a:extLst>
              <a:ext uri="{FF2B5EF4-FFF2-40B4-BE49-F238E27FC236}">
                <a16:creationId xmlns:a16="http://schemas.microsoft.com/office/drawing/2014/main" id="{A7F952AD-D38A-467D-9403-247C65C40B3F}"/>
              </a:ext>
            </a:extLst>
          </p:cNvPr>
          <p:cNvSpPr txBox="1"/>
          <p:nvPr/>
        </p:nvSpPr>
        <p:spPr>
          <a:xfrm>
            <a:off x="5009439" y="1080411"/>
            <a:ext cx="2993669" cy="261610"/>
          </a:xfrm>
          <a:prstGeom prst="rect">
            <a:avLst/>
          </a:prstGeom>
          <a:noFill/>
        </p:spPr>
        <p:txBody>
          <a:bodyPr wrap="square" rtlCol="0">
            <a:spAutoFit/>
          </a:bodyPr>
          <a:lstStyle/>
          <a:p>
            <a:pPr algn="ctr"/>
            <a:r>
              <a:rPr lang="es-MX" sz="1100" b="1" dirty="0">
                <a:solidFill>
                  <a:srgbClr val="222222"/>
                </a:solidFill>
                <a:latin typeface="Myriad Pro" panose="020B0503030403020204"/>
              </a:rPr>
              <a:t>DSP </a:t>
            </a:r>
          </a:p>
        </p:txBody>
      </p:sp>
      <p:sp>
        <p:nvSpPr>
          <p:cNvPr id="15" name="CuadroTexto 14">
            <a:extLst>
              <a:ext uri="{FF2B5EF4-FFF2-40B4-BE49-F238E27FC236}">
                <a16:creationId xmlns:a16="http://schemas.microsoft.com/office/drawing/2014/main" id="{515C0241-81BC-4A10-B651-B2FA66BCA495}"/>
              </a:ext>
            </a:extLst>
          </p:cNvPr>
          <p:cNvSpPr txBox="1"/>
          <p:nvPr/>
        </p:nvSpPr>
        <p:spPr>
          <a:xfrm>
            <a:off x="538473" y="3298195"/>
            <a:ext cx="2993669" cy="261610"/>
          </a:xfrm>
          <a:prstGeom prst="rect">
            <a:avLst/>
          </a:prstGeom>
          <a:noFill/>
        </p:spPr>
        <p:txBody>
          <a:bodyPr wrap="square" rtlCol="0">
            <a:spAutoFit/>
          </a:bodyPr>
          <a:lstStyle/>
          <a:p>
            <a:pPr algn="ctr"/>
            <a:r>
              <a:rPr lang="es-MX" sz="1100" b="1" dirty="0">
                <a:solidFill>
                  <a:srgbClr val="222222"/>
                </a:solidFill>
                <a:latin typeface="Myriad Pro" panose="020B0503030403020204"/>
              </a:rPr>
              <a:t>Secuestros </a:t>
            </a:r>
          </a:p>
        </p:txBody>
      </p:sp>
      <p:sp>
        <p:nvSpPr>
          <p:cNvPr id="16" name="CuadroTexto 15">
            <a:extLst>
              <a:ext uri="{FF2B5EF4-FFF2-40B4-BE49-F238E27FC236}">
                <a16:creationId xmlns:a16="http://schemas.microsoft.com/office/drawing/2014/main" id="{92824CA8-607C-4BB8-A6E3-05096691190C}"/>
              </a:ext>
            </a:extLst>
          </p:cNvPr>
          <p:cNvSpPr txBox="1"/>
          <p:nvPr/>
        </p:nvSpPr>
        <p:spPr>
          <a:xfrm>
            <a:off x="538474" y="811887"/>
            <a:ext cx="2993669" cy="261610"/>
          </a:xfrm>
          <a:prstGeom prst="rect">
            <a:avLst/>
          </a:prstGeom>
          <a:noFill/>
        </p:spPr>
        <p:txBody>
          <a:bodyPr wrap="square" rtlCol="0">
            <a:spAutoFit/>
          </a:bodyPr>
          <a:lstStyle/>
          <a:p>
            <a:pPr algn="ctr"/>
            <a:r>
              <a:rPr lang="es-MX" sz="1100" b="1" dirty="0">
                <a:solidFill>
                  <a:srgbClr val="222222"/>
                </a:solidFill>
                <a:latin typeface="Myriad Pro" panose="020B0503030403020204"/>
              </a:rPr>
              <a:t>ISPC</a:t>
            </a:r>
          </a:p>
        </p:txBody>
      </p:sp>
      <p:pic>
        <p:nvPicPr>
          <p:cNvPr id="18" name="Imagen 17">
            <a:extLst>
              <a:ext uri="{FF2B5EF4-FFF2-40B4-BE49-F238E27FC236}">
                <a16:creationId xmlns:a16="http://schemas.microsoft.com/office/drawing/2014/main" id="{5B88BDCC-8878-4C76-853E-2E2C57EF04F9}"/>
              </a:ext>
            </a:extLst>
          </p:cNvPr>
          <p:cNvPicPr>
            <a:picLocks noChangeAspect="1"/>
          </p:cNvPicPr>
          <p:nvPr/>
        </p:nvPicPr>
        <p:blipFill>
          <a:blip r:embed="rId4"/>
          <a:stretch>
            <a:fillRect/>
          </a:stretch>
        </p:blipFill>
        <p:spPr>
          <a:xfrm>
            <a:off x="830573" y="1209368"/>
            <a:ext cx="2578509" cy="1933882"/>
          </a:xfrm>
          <a:prstGeom prst="rect">
            <a:avLst/>
          </a:prstGeom>
        </p:spPr>
      </p:pic>
      <p:pic>
        <p:nvPicPr>
          <p:cNvPr id="20" name="Imagen 19">
            <a:extLst>
              <a:ext uri="{FF2B5EF4-FFF2-40B4-BE49-F238E27FC236}">
                <a16:creationId xmlns:a16="http://schemas.microsoft.com/office/drawing/2014/main" id="{7CF76CA0-52FE-4CC7-BCBD-0F38471E85AB}"/>
              </a:ext>
            </a:extLst>
          </p:cNvPr>
          <p:cNvPicPr>
            <a:picLocks noChangeAspect="1"/>
          </p:cNvPicPr>
          <p:nvPr/>
        </p:nvPicPr>
        <p:blipFill>
          <a:blip r:embed="rId5"/>
          <a:stretch>
            <a:fillRect/>
          </a:stretch>
        </p:blipFill>
        <p:spPr>
          <a:xfrm>
            <a:off x="1150374" y="3559805"/>
            <a:ext cx="2055556" cy="2740741"/>
          </a:xfrm>
          <a:prstGeom prst="rect">
            <a:avLst/>
          </a:prstGeom>
        </p:spPr>
      </p:pic>
    </p:spTree>
    <p:extLst>
      <p:ext uri="{BB962C8B-B14F-4D97-AF65-F5344CB8AC3E}">
        <p14:creationId xmlns:p14="http://schemas.microsoft.com/office/powerpoint/2010/main" val="1507055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8EF2563-551F-45CB-B5EA-FC7C380ECBED}"/>
              </a:ext>
            </a:extLst>
          </p:cNvPr>
          <p:cNvGraphicFramePr>
            <a:graphicFrameLocks noGrp="1"/>
          </p:cNvGraphicFramePr>
          <p:nvPr/>
        </p:nvGraphicFramePr>
        <p:xfrm>
          <a:off x="487264" y="1764344"/>
          <a:ext cx="7886700" cy="1811364"/>
        </p:xfrm>
        <a:graphic>
          <a:graphicData uri="http://schemas.openxmlformats.org/drawingml/2006/table">
            <a:tbl>
              <a:tblPr/>
              <a:tblGrid>
                <a:gridCol w="1112266">
                  <a:extLst>
                    <a:ext uri="{9D8B030D-6E8A-4147-A177-3AD203B41FA5}">
                      <a16:colId xmlns:a16="http://schemas.microsoft.com/office/drawing/2014/main" val="23595576"/>
                    </a:ext>
                  </a:extLst>
                </a:gridCol>
                <a:gridCol w="3385689">
                  <a:extLst>
                    <a:ext uri="{9D8B030D-6E8A-4147-A177-3AD203B41FA5}">
                      <a16:colId xmlns:a16="http://schemas.microsoft.com/office/drawing/2014/main" val="2973304730"/>
                    </a:ext>
                  </a:extLst>
                </a:gridCol>
                <a:gridCol w="1115933">
                  <a:extLst>
                    <a:ext uri="{9D8B030D-6E8A-4147-A177-3AD203B41FA5}">
                      <a16:colId xmlns:a16="http://schemas.microsoft.com/office/drawing/2014/main" val="2484909459"/>
                    </a:ext>
                  </a:extLst>
                </a:gridCol>
                <a:gridCol w="2272812">
                  <a:extLst>
                    <a:ext uri="{9D8B030D-6E8A-4147-A177-3AD203B41FA5}">
                      <a16:colId xmlns:a16="http://schemas.microsoft.com/office/drawing/2014/main" val="1095574377"/>
                    </a:ext>
                  </a:extLst>
                </a:gridCol>
              </a:tblGrid>
              <a:tr h="209658">
                <a:tc>
                  <a:txBody>
                    <a:bodyPr/>
                    <a:lstStyle/>
                    <a:p>
                      <a:pPr algn="ctr" fontAlgn="ctr"/>
                      <a:r>
                        <a:rPr lang="es-MX" sz="1100" b="1" i="0" u="none" strike="noStrike" dirty="0">
                          <a:solidFill>
                            <a:schemeClr val="bg1"/>
                          </a:solidFill>
                          <a:effectLst/>
                          <a:latin typeface="Myriad Pro" panose="020B0503030403020204"/>
                        </a:rPr>
                        <a:t>Número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Acuerdo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Responsable</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Estatus </a:t>
                      </a:r>
                    </a:p>
                  </a:txBody>
                  <a:tcPr marL="9171" marR="9171" marT="91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38226252"/>
                  </a:ext>
                </a:extLst>
              </a:tr>
              <a:tr h="753981">
                <a:tc>
                  <a:txBody>
                    <a:bodyPr/>
                    <a:lstStyle/>
                    <a:p>
                      <a:pPr algn="ctr" fontAlgn="ctr"/>
                      <a:r>
                        <a:rPr lang="es-MX" sz="1100" b="1" i="0" u="none" strike="noStrike" dirty="0">
                          <a:solidFill>
                            <a:srgbClr val="222222"/>
                          </a:solidFill>
                          <a:effectLst/>
                          <a:latin typeface="Myriad Pro" panose="020B0503030403020204"/>
                        </a:rPr>
                        <a:t>Séptimo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Secretaria del Comité, remitirá a más tardar el 21 de abril, las preguntas realizadas en las entrevistas en la Pre Auditoria, para que los encargados y enlaces estén preparados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kern="1200" dirty="0">
                          <a:solidFill>
                            <a:srgbClr val="222222"/>
                          </a:solidFill>
                          <a:effectLst/>
                          <a:latin typeface="Myriad Pro" panose="020B0503030403020204"/>
                          <a:ea typeface="+mn-ea"/>
                          <a:cs typeface="+mn-cs"/>
                        </a:rPr>
                        <a:t>Secretaria del Comité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kern="1200" dirty="0">
                          <a:solidFill>
                            <a:srgbClr val="222222"/>
                          </a:solidFill>
                          <a:effectLst/>
                          <a:latin typeface="Myriad Pro" panose="020B0503030403020204"/>
                          <a:ea typeface="+mn-ea"/>
                          <a:cs typeface="+mn-cs"/>
                        </a:rPr>
                        <a:t>Cumplido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6003795"/>
                  </a:ext>
                </a:extLst>
              </a:tr>
              <a:tr h="753981">
                <a:tc>
                  <a:txBody>
                    <a:bodyPr/>
                    <a:lstStyle/>
                    <a:p>
                      <a:pPr algn="ctr" fontAlgn="ctr"/>
                      <a:r>
                        <a:rPr lang="es-MX" sz="1100" b="1" i="0" u="none" strike="noStrike" dirty="0">
                          <a:solidFill>
                            <a:srgbClr val="222222"/>
                          </a:solidFill>
                          <a:effectLst/>
                          <a:latin typeface="Myriad Pro" panose="020B0503030403020204"/>
                        </a:rPr>
                        <a:t>Octavo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Las y los titulares de las Direcciones a cargo de los enlaces de los sitios en donde se ausentan por vacaciones, enviarán oficio a la Secretaria del Comité informando quienes se quedarán como enlaces suplentes.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kern="1200" dirty="0">
                          <a:solidFill>
                            <a:srgbClr val="222222"/>
                          </a:solidFill>
                          <a:effectLst/>
                          <a:latin typeface="Myriad Pro" panose="020B0503030403020204"/>
                          <a:ea typeface="+mn-ea"/>
                          <a:cs typeface="+mn-cs"/>
                        </a:rPr>
                        <a:t>Directoras de Acusación e Investigación y Director PID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kern="1200" dirty="0">
                          <a:solidFill>
                            <a:srgbClr val="222222"/>
                          </a:solidFill>
                          <a:effectLst/>
                          <a:latin typeface="Myriad Pro" panose="020B0503030403020204"/>
                          <a:ea typeface="+mn-ea"/>
                          <a:cs typeface="+mn-cs"/>
                        </a:rPr>
                        <a:t>Cumplido </a:t>
                      </a:r>
                    </a:p>
                    <a:p>
                      <a:pPr algn="ctr" fontAlgn="ctr"/>
                      <a:endParaRPr lang="es-MX" sz="1100" b="1"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249700"/>
                  </a:ext>
                </a:extLst>
              </a:tr>
            </a:tbl>
          </a:graphicData>
        </a:graphic>
      </p:graphicFrame>
      <p:sp>
        <p:nvSpPr>
          <p:cNvPr id="4" name="CuadroTexto 3">
            <a:extLst>
              <a:ext uri="{FF2B5EF4-FFF2-40B4-BE49-F238E27FC236}">
                <a16:creationId xmlns:a16="http://schemas.microsoft.com/office/drawing/2014/main" id="{74BFDA6D-4B98-4AC6-962F-4B494566271D}"/>
              </a:ext>
            </a:extLst>
          </p:cNvPr>
          <p:cNvSpPr txBox="1"/>
          <p:nvPr/>
        </p:nvSpPr>
        <p:spPr>
          <a:xfrm>
            <a:off x="1318846" y="1011115"/>
            <a:ext cx="6901962" cy="477054"/>
          </a:xfrm>
          <a:prstGeom prst="rect">
            <a:avLst/>
          </a:prstGeom>
          <a:noFill/>
        </p:spPr>
        <p:txBody>
          <a:bodyPr wrap="square" rtlCol="0">
            <a:spAutoFit/>
          </a:bodyPr>
          <a:lstStyle/>
          <a:p>
            <a:pPr algn="ctr"/>
            <a:r>
              <a:rPr lang="es-MX" sz="2500" b="1" dirty="0">
                <a:latin typeface="Myriad Pro" panose="020B0503030403020204"/>
              </a:rPr>
              <a:t>2a Sesión Extraordinaria 2025</a:t>
            </a:r>
          </a:p>
        </p:txBody>
      </p:sp>
    </p:spTree>
    <p:extLst>
      <p:ext uri="{BB962C8B-B14F-4D97-AF65-F5344CB8AC3E}">
        <p14:creationId xmlns:p14="http://schemas.microsoft.com/office/powerpoint/2010/main" val="3508711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9B50C7-4360-4261-A6B7-CF3EE06383A9}"/>
              </a:ext>
            </a:extLst>
          </p:cNvPr>
          <p:cNvSpPr txBox="1">
            <a:spLocks noChangeArrowheads="1"/>
          </p:cNvSpPr>
          <p:nvPr/>
        </p:nvSpPr>
        <p:spPr>
          <a:xfrm>
            <a:off x="592870" y="3458590"/>
            <a:ext cx="7812575" cy="1131079"/>
          </a:xfrm>
          <a:prstGeom prst="rect">
            <a:avLst/>
          </a:prstGeom>
        </p:spPr>
        <p:txBody>
          <a:bodyPr wrap="square"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s-MX" altLang="es-MX" sz="2500" dirty="0">
                <a:latin typeface="MyRIAD PRO" panose="020B0503030403020204"/>
              </a:rPr>
            </a:br>
            <a:br>
              <a:rPr lang="es-MX" altLang="es-MX" sz="2500" dirty="0">
                <a:latin typeface="MyRIAD PRO" panose="020B0503030403020204"/>
              </a:rPr>
            </a:br>
            <a:r>
              <a:rPr lang="es-MX" altLang="es-MX" sz="2500" dirty="0">
                <a:latin typeface="MyRIAD PRO" panose="020B0503030403020204"/>
              </a:rPr>
              <a:t> </a:t>
            </a:r>
            <a:endParaRPr lang="es-ES" altLang="es-MX" sz="2500" dirty="0">
              <a:latin typeface="MyRIAD PRO" panose="020B0503030403020204"/>
            </a:endParaRPr>
          </a:p>
        </p:txBody>
      </p:sp>
      <p:sp>
        <p:nvSpPr>
          <p:cNvPr id="3" name="CuadroTexto 2">
            <a:extLst>
              <a:ext uri="{FF2B5EF4-FFF2-40B4-BE49-F238E27FC236}">
                <a16:creationId xmlns:a16="http://schemas.microsoft.com/office/drawing/2014/main" id="{12F688D4-8F74-1600-A745-3458206C15E8}"/>
              </a:ext>
            </a:extLst>
          </p:cNvPr>
          <p:cNvSpPr txBox="1"/>
          <p:nvPr/>
        </p:nvSpPr>
        <p:spPr>
          <a:xfrm>
            <a:off x="1267070" y="1481773"/>
            <a:ext cx="6464174" cy="3323987"/>
          </a:xfrm>
          <a:prstGeom prst="rect">
            <a:avLst/>
          </a:prstGeom>
          <a:noFill/>
        </p:spPr>
        <p:txBody>
          <a:bodyPr wrap="square" rtlCol="0">
            <a:spAutoFit/>
          </a:bodyPr>
          <a:lstStyle/>
          <a:p>
            <a:pPr algn="ctr"/>
            <a:r>
              <a:rPr lang="es-ES" sz="3500" dirty="0">
                <a:latin typeface="Cooper Black" panose="0208090404030B020404" pitchFamily="18" charset="0"/>
              </a:rPr>
              <a:t>5. Plan Anual de Trabajo 2025 y avances</a:t>
            </a:r>
          </a:p>
          <a:p>
            <a:pPr algn="ctr"/>
            <a:endParaRPr lang="es-ES" sz="3500" dirty="0">
              <a:latin typeface="Cooper Black" panose="0208090404030B020404" pitchFamily="18" charset="0"/>
            </a:endParaRPr>
          </a:p>
          <a:p>
            <a:pPr algn="ctr"/>
            <a:r>
              <a:rPr lang="es-ES" sz="3500" dirty="0">
                <a:latin typeface="Cooper Black" panose="0208090404030B020404" pitchFamily="18" charset="0"/>
              </a:rPr>
              <a:t>Ombudsman de la Fiscalía General del Estado de Querétaro</a:t>
            </a:r>
            <a:endParaRPr lang="es-MX" sz="3500" dirty="0">
              <a:latin typeface="Cooper Black" panose="0208090404030B020404" pitchFamily="18" charset="0"/>
            </a:endParaRPr>
          </a:p>
        </p:txBody>
      </p:sp>
      <p:pic>
        <p:nvPicPr>
          <p:cNvPr id="4" name="Imagen 3">
            <a:extLst>
              <a:ext uri="{FF2B5EF4-FFF2-40B4-BE49-F238E27FC236}">
                <a16:creationId xmlns:a16="http://schemas.microsoft.com/office/drawing/2014/main" id="{D6CE4CF8-08CE-5FFC-46DE-F145FF7E50BA}"/>
              </a:ext>
            </a:extLst>
          </p:cNvPr>
          <p:cNvPicPr>
            <a:picLocks noChangeAspect="1"/>
          </p:cNvPicPr>
          <p:nvPr/>
        </p:nvPicPr>
        <p:blipFill>
          <a:blip r:embed="rId2"/>
          <a:stretch>
            <a:fillRect/>
          </a:stretch>
        </p:blipFill>
        <p:spPr>
          <a:xfrm>
            <a:off x="3618338" y="4840074"/>
            <a:ext cx="1907324" cy="1726412"/>
          </a:xfrm>
          <a:prstGeom prst="rect">
            <a:avLst/>
          </a:prstGeom>
        </p:spPr>
      </p:pic>
    </p:spTree>
    <p:extLst>
      <p:ext uri="{BB962C8B-B14F-4D97-AF65-F5344CB8AC3E}">
        <p14:creationId xmlns:p14="http://schemas.microsoft.com/office/powerpoint/2010/main" val="3521147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9B50C7-4360-4261-A6B7-CF3EE06383A9}"/>
              </a:ext>
            </a:extLst>
          </p:cNvPr>
          <p:cNvSpPr txBox="1">
            <a:spLocks noChangeArrowheads="1"/>
          </p:cNvSpPr>
          <p:nvPr/>
        </p:nvSpPr>
        <p:spPr>
          <a:xfrm>
            <a:off x="548909" y="904680"/>
            <a:ext cx="7812575" cy="784830"/>
          </a:xfrm>
          <a:prstGeom prst="rect">
            <a:avLst/>
          </a:prstGeom>
        </p:spPr>
        <p:txBody>
          <a:bodyPr wrap="square"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MX" altLang="es-MX" sz="2500" b="1" dirty="0">
              <a:latin typeface="MyRIAD PRO" panose="020B0503030403020204"/>
            </a:endParaRPr>
          </a:p>
          <a:p>
            <a:pPr algn="ctr"/>
            <a:endParaRPr lang="es-MX" altLang="es-MX" sz="2500" b="1" dirty="0">
              <a:latin typeface="MyRIAD PRO" panose="020B0503030403020204"/>
            </a:endParaRPr>
          </a:p>
        </p:txBody>
      </p:sp>
      <p:sp>
        <p:nvSpPr>
          <p:cNvPr id="3" name="Título 1">
            <a:extLst>
              <a:ext uri="{FF2B5EF4-FFF2-40B4-BE49-F238E27FC236}">
                <a16:creationId xmlns:a16="http://schemas.microsoft.com/office/drawing/2014/main" id="{E35CAF9C-89AE-6DDF-CE53-00BA6B6BA935}"/>
              </a:ext>
            </a:extLst>
          </p:cNvPr>
          <p:cNvSpPr txBox="1">
            <a:spLocks/>
          </p:cNvSpPr>
          <p:nvPr/>
        </p:nvSpPr>
        <p:spPr>
          <a:xfrm>
            <a:off x="1451579" y="1002872"/>
            <a:ext cx="6820750" cy="5884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dirty="0">
                <a:latin typeface="Cooper Black" panose="0208090404030B020404" pitchFamily="18" charset="0"/>
              </a:rPr>
              <a:t>Objetivos</a:t>
            </a:r>
            <a:endParaRPr lang="es-MX" sz="3000" dirty="0">
              <a:latin typeface="Cooper Black" panose="0208090404030B020404" pitchFamily="18" charset="0"/>
            </a:endParaRPr>
          </a:p>
        </p:txBody>
      </p:sp>
      <p:pic>
        <p:nvPicPr>
          <p:cNvPr id="5" name="Imagen 4">
            <a:extLst>
              <a:ext uri="{FF2B5EF4-FFF2-40B4-BE49-F238E27FC236}">
                <a16:creationId xmlns:a16="http://schemas.microsoft.com/office/drawing/2014/main" id="{86AB4121-4EF0-9C11-8636-E1448CEF8414}"/>
              </a:ext>
            </a:extLst>
          </p:cNvPr>
          <p:cNvPicPr>
            <a:picLocks noChangeAspect="1"/>
          </p:cNvPicPr>
          <p:nvPr/>
        </p:nvPicPr>
        <p:blipFill>
          <a:blip r:embed="rId2"/>
          <a:stretch>
            <a:fillRect/>
          </a:stretch>
        </p:blipFill>
        <p:spPr>
          <a:xfrm>
            <a:off x="6366784" y="1239074"/>
            <a:ext cx="1188302" cy="784830"/>
          </a:xfrm>
          <a:prstGeom prst="rect">
            <a:avLst/>
          </a:prstGeom>
        </p:spPr>
      </p:pic>
      <p:sp>
        <p:nvSpPr>
          <p:cNvPr id="6" name="Marcador de contenido 2">
            <a:extLst>
              <a:ext uri="{FF2B5EF4-FFF2-40B4-BE49-F238E27FC236}">
                <a16:creationId xmlns:a16="http://schemas.microsoft.com/office/drawing/2014/main" id="{17C673D8-6122-A58D-4C94-15F2C0F4E078}"/>
              </a:ext>
            </a:extLst>
          </p:cNvPr>
          <p:cNvSpPr txBox="1">
            <a:spLocks/>
          </p:cNvSpPr>
          <p:nvPr/>
        </p:nvSpPr>
        <p:spPr>
          <a:xfrm>
            <a:off x="1024290" y="2115525"/>
            <a:ext cx="6530796" cy="34506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Arial" panose="020B0604020202020204" pitchFamily="34" charset="0"/>
              <a:buAutoNum type="arabicPeriod"/>
            </a:pPr>
            <a:r>
              <a:rPr lang="es-ES" sz="2200" dirty="0">
                <a:latin typeface="Cooper Black" panose="0208090404030B020404" pitchFamily="18" charset="0"/>
              </a:rPr>
              <a:t>Socializar la política de igualdad laboral y no discriminación en los 28 sitios que conforman la Fiscalía General del Estado de Querétaro.</a:t>
            </a:r>
          </a:p>
          <a:p>
            <a:pPr marL="457200" indent="-457200" algn="just">
              <a:buFont typeface="Arial" panose="020B0604020202020204" pitchFamily="34" charset="0"/>
              <a:buAutoNum type="arabicPeriod"/>
            </a:pPr>
            <a:r>
              <a:rPr lang="es-ES" sz="2200" dirty="0">
                <a:latin typeface="Cooper Black" panose="0208090404030B020404" pitchFamily="18" charset="0"/>
              </a:rPr>
              <a:t>Formalizar el proceso de atención inicial a las y los trabajadores en situaciones de posibles inconformidades o quejas por trato discriminatorio o violencia laboral </a:t>
            </a:r>
          </a:p>
          <a:p>
            <a:pPr marL="457200" indent="-457200" algn="just">
              <a:buFont typeface="Arial" panose="020B0604020202020204" pitchFamily="34" charset="0"/>
              <a:buAutoNum type="arabicPeriod"/>
            </a:pPr>
            <a:r>
              <a:rPr lang="es-ES" sz="2200" dirty="0">
                <a:latin typeface="Cooper Black" panose="0208090404030B020404" pitchFamily="18" charset="0"/>
              </a:rPr>
              <a:t>Generar informes  detallados mensuales y anuales de actividades a la Secretaría Técnica del Comité para la Igualdad Laboral y No </a:t>
            </a:r>
            <a:r>
              <a:rPr lang="es-ES" sz="2200" dirty="0" err="1">
                <a:latin typeface="Cooper Black" panose="0208090404030B020404" pitchFamily="18" charset="0"/>
              </a:rPr>
              <a:t>Discrimación</a:t>
            </a:r>
            <a:r>
              <a:rPr lang="es-ES" sz="2200" dirty="0">
                <a:latin typeface="Cooper Black" panose="0208090404030B020404" pitchFamily="18" charset="0"/>
              </a:rPr>
              <a:t>.</a:t>
            </a:r>
            <a:endParaRPr lang="es-MX" sz="2200" dirty="0">
              <a:latin typeface="Cooper Black" panose="0208090404030B020404" pitchFamily="18" charset="0"/>
            </a:endParaRPr>
          </a:p>
        </p:txBody>
      </p:sp>
    </p:spTree>
    <p:extLst>
      <p:ext uri="{BB962C8B-B14F-4D97-AF65-F5344CB8AC3E}">
        <p14:creationId xmlns:p14="http://schemas.microsoft.com/office/powerpoint/2010/main" val="926048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9B50C7-4360-4261-A6B7-CF3EE06383A9}"/>
              </a:ext>
            </a:extLst>
          </p:cNvPr>
          <p:cNvSpPr txBox="1">
            <a:spLocks noChangeArrowheads="1"/>
          </p:cNvSpPr>
          <p:nvPr/>
        </p:nvSpPr>
        <p:spPr>
          <a:xfrm>
            <a:off x="592870" y="3458590"/>
            <a:ext cx="7812575" cy="1131079"/>
          </a:xfrm>
          <a:prstGeom prst="rect">
            <a:avLst/>
          </a:prstGeom>
        </p:spPr>
        <p:txBody>
          <a:bodyPr wrap="square"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s-MX" altLang="es-MX" sz="2500" dirty="0">
                <a:latin typeface="MyRIAD PRO" panose="020B0503030403020204"/>
              </a:rPr>
            </a:br>
            <a:br>
              <a:rPr lang="es-MX" altLang="es-MX" sz="2500" dirty="0">
                <a:latin typeface="MyRIAD PRO" panose="020B0503030403020204"/>
              </a:rPr>
            </a:br>
            <a:r>
              <a:rPr lang="es-MX" altLang="es-MX" sz="2500" dirty="0">
                <a:latin typeface="MyRIAD PRO" panose="020B0503030403020204"/>
              </a:rPr>
              <a:t> </a:t>
            </a:r>
            <a:endParaRPr lang="es-ES" altLang="es-MX" sz="2500" dirty="0">
              <a:latin typeface="MyRIAD PRO" panose="020B0503030403020204"/>
            </a:endParaRPr>
          </a:p>
        </p:txBody>
      </p:sp>
      <p:sp>
        <p:nvSpPr>
          <p:cNvPr id="3" name="CuadroTexto 2">
            <a:extLst>
              <a:ext uri="{FF2B5EF4-FFF2-40B4-BE49-F238E27FC236}">
                <a16:creationId xmlns:a16="http://schemas.microsoft.com/office/drawing/2014/main" id="{12F688D4-8F74-1600-A745-3458206C15E8}"/>
              </a:ext>
            </a:extLst>
          </p:cNvPr>
          <p:cNvSpPr txBox="1"/>
          <p:nvPr/>
        </p:nvSpPr>
        <p:spPr>
          <a:xfrm>
            <a:off x="1339913" y="2805073"/>
            <a:ext cx="6464174" cy="1631216"/>
          </a:xfrm>
          <a:prstGeom prst="rect">
            <a:avLst/>
          </a:prstGeom>
          <a:noFill/>
        </p:spPr>
        <p:txBody>
          <a:bodyPr wrap="square" rtlCol="0">
            <a:spAutoFit/>
          </a:bodyPr>
          <a:lstStyle/>
          <a:p>
            <a:pPr algn="ctr"/>
            <a:r>
              <a:rPr lang="es-ES" sz="5000" dirty="0">
                <a:latin typeface="Cooper Black" panose="0208090404030B020404" pitchFamily="18" charset="0"/>
              </a:rPr>
              <a:t>Acciones a implementar  </a:t>
            </a:r>
            <a:endParaRPr lang="es-MX" sz="5000" dirty="0">
              <a:latin typeface="Cooper Black" panose="0208090404030B020404" pitchFamily="18" charset="0"/>
            </a:endParaRPr>
          </a:p>
        </p:txBody>
      </p:sp>
    </p:spTree>
    <p:extLst>
      <p:ext uri="{BB962C8B-B14F-4D97-AF65-F5344CB8AC3E}">
        <p14:creationId xmlns:p14="http://schemas.microsoft.com/office/powerpoint/2010/main" val="1790660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FFE63F-44F5-9FE7-419A-DDC0ADFC5B6D}"/>
              </a:ext>
            </a:extLst>
          </p:cNvPr>
          <p:cNvSpPr txBox="1">
            <a:spLocks/>
          </p:cNvSpPr>
          <p:nvPr/>
        </p:nvSpPr>
        <p:spPr>
          <a:xfrm>
            <a:off x="1131714" y="915614"/>
            <a:ext cx="7501298" cy="5969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3000" dirty="0">
                <a:latin typeface="Cooper Black" panose="0208090404030B020404" pitchFamily="18" charset="0"/>
              </a:rPr>
              <a:t>1. Capacitación a personal de nuevo ingreso</a:t>
            </a:r>
            <a:endParaRPr lang="es-MX" sz="3000" dirty="0">
              <a:latin typeface="Cooper Black" panose="0208090404030B020404" pitchFamily="18" charset="0"/>
            </a:endParaRPr>
          </a:p>
        </p:txBody>
      </p:sp>
      <p:sp>
        <p:nvSpPr>
          <p:cNvPr id="3" name="Marcador de contenido 2">
            <a:extLst>
              <a:ext uri="{FF2B5EF4-FFF2-40B4-BE49-F238E27FC236}">
                <a16:creationId xmlns:a16="http://schemas.microsoft.com/office/drawing/2014/main" id="{5C36B941-5634-A06C-8679-2250227F026E}"/>
              </a:ext>
            </a:extLst>
          </p:cNvPr>
          <p:cNvSpPr txBox="1">
            <a:spLocks/>
          </p:cNvSpPr>
          <p:nvPr/>
        </p:nvSpPr>
        <p:spPr>
          <a:xfrm>
            <a:off x="1131714" y="2246469"/>
            <a:ext cx="7501298" cy="36959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200" dirty="0">
                <a:latin typeface="Cooper Black" panose="0208090404030B020404" pitchFamily="18" charset="0"/>
              </a:rPr>
              <a:t>Se impartirá al personal de nuevo ingreso a la Fiscalía General,  el curso “Política de Igualdad Laboral y No Discriminación”, el cual contiene lo siguiente:</a:t>
            </a:r>
          </a:p>
          <a:p>
            <a:pPr marL="0" indent="0" algn="just">
              <a:buFont typeface="Arial" panose="020B0604020202020204" pitchFamily="34" charset="0"/>
              <a:buNone/>
            </a:pPr>
            <a:endParaRPr lang="es-ES" sz="2200" dirty="0">
              <a:latin typeface="Cooper Black" panose="0208090404030B020404" pitchFamily="18" charset="0"/>
            </a:endParaRPr>
          </a:p>
          <a:p>
            <a:pPr marL="0" indent="0" algn="just">
              <a:buFont typeface="Arial" panose="020B0604020202020204" pitchFamily="34" charset="0"/>
              <a:buNone/>
            </a:pPr>
            <a:r>
              <a:rPr lang="es-MX" sz="1800" dirty="0">
                <a:latin typeface="Cooper Black" panose="0208090404030B020404" pitchFamily="18" charset="0"/>
              </a:rPr>
              <a:t>Unidad 1. Objetivo General</a:t>
            </a:r>
          </a:p>
          <a:p>
            <a:pPr marL="0" indent="0" algn="just">
              <a:buFont typeface="Arial" panose="020B0604020202020204" pitchFamily="34" charset="0"/>
              <a:buNone/>
            </a:pPr>
            <a:r>
              <a:rPr lang="es-MX" sz="1800" dirty="0">
                <a:latin typeface="Cooper Black" panose="0208090404030B020404" pitchFamily="18" charset="0"/>
              </a:rPr>
              <a:t>1.1 Definición del Objetivo General.</a:t>
            </a:r>
          </a:p>
          <a:p>
            <a:pPr marL="0" indent="0" algn="just">
              <a:buFont typeface="Arial" panose="020B0604020202020204" pitchFamily="34" charset="0"/>
              <a:buNone/>
            </a:pPr>
            <a:r>
              <a:rPr lang="es-MX" sz="1800" dirty="0">
                <a:latin typeface="Cooper Black" panose="0208090404030B020404" pitchFamily="18" charset="0"/>
              </a:rPr>
              <a:t>Unidad 2. Norma Mexicana NMX-R-025-SCFI-2015</a:t>
            </a:r>
          </a:p>
          <a:p>
            <a:pPr marL="0" indent="0" algn="just">
              <a:buFont typeface="Arial" panose="020B0604020202020204" pitchFamily="34" charset="0"/>
              <a:buNone/>
            </a:pPr>
            <a:r>
              <a:rPr lang="es-MX" sz="1800" dirty="0">
                <a:latin typeface="Cooper Black" panose="0208090404030B020404" pitchFamily="18" charset="0"/>
              </a:rPr>
              <a:t>2.1 ¿Qué es la Norma Mexicana NMX-R-025-SCFI-2015?</a:t>
            </a:r>
          </a:p>
          <a:p>
            <a:pPr marL="0" indent="0" algn="just">
              <a:buFont typeface="Arial" panose="020B0604020202020204" pitchFamily="34" charset="0"/>
              <a:buNone/>
            </a:pPr>
            <a:r>
              <a:rPr lang="es-MX" sz="1800" dirty="0">
                <a:latin typeface="Cooper Black" panose="0208090404030B020404" pitchFamily="18" charset="0"/>
              </a:rPr>
              <a:t>2.2 Beneficios.</a:t>
            </a:r>
          </a:p>
          <a:p>
            <a:pPr marL="0" indent="0" algn="just">
              <a:buFont typeface="Arial" panose="020B0604020202020204" pitchFamily="34" charset="0"/>
              <a:buNone/>
            </a:pPr>
            <a:endParaRPr lang="es-MX" dirty="0">
              <a:latin typeface="Cooper Black" panose="0208090404030B020404" pitchFamily="18" charset="0"/>
            </a:endParaRPr>
          </a:p>
        </p:txBody>
      </p:sp>
    </p:spTree>
    <p:extLst>
      <p:ext uri="{BB962C8B-B14F-4D97-AF65-F5344CB8AC3E}">
        <p14:creationId xmlns:p14="http://schemas.microsoft.com/office/powerpoint/2010/main" val="1479724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C36B941-5634-A06C-8679-2250227F026E}"/>
              </a:ext>
            </a:extLst>
          </p:cNvPr>
          <p:cNvSpPr txBox="1">
            <a:spLocks/>
          </p:cNvSpPr>
          <p:nvPr/>
        </p:nvSpPr>
        <p:spPr>
          <a:xfrm>
            <a:off x="606199" y="942915"/>
            <a:ext cx="3562390" cy="43030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a:latin typeface="Cooper Black" panose="0208090404030B020404" pitchFamily="18" charset="0"/>
              </a:rPr>
              <a:t>Unidad 3. Política de Igualdad Laboral y No Discriminación.</a:t>
            </a:r>
          </a:p>
          <a:p>
            <a:pPr marL="0" indent="0" algn="just">
              <a:buFont typeface="Arial" panose="020B0604020202020204" pitchFamily="34" charset="0"/>
              <a:buNone/>
            </a:pPr>
            <a:r>
              <a:rPr lang="es-MX" sz="1800" dirty="0">
                <a:latin typeface="Cooper Black" panose="0208090404030B020404" pitchFamily="18" charset="0"/>
              </a:rPr>
              <a:t>3.1 Prohibiciones</a:t>
            </a:r>
          </a:p>
          <a:p>
            <a:pPr marL="0" indent="0" algn="just">
              <a:buFont typeface="Arial" panose="020B0604020202020204" pitchFamily="34" charset="0"/>
              <a:buNone/>
            </a:pPr>
            <a:r>
              <a:rPr lang="es-MX" sz="1800" dirty="0">
                <a:latin typeface="Cooper Black" panose="0208090404030B020404" pitchFamily="18" charset="0"/>
              </a:rPr>
              <a:t>3.2 Expedición</a:t>
            </a:r>
          </a:p>
          <a:p>
            <a:pPr marL="0" indent="0" algn="just">
              <a:buFont typeface="Arial" panose="020B0604020202020204" pitchFamily="34" charset="0"/>
              <a:buNone/>
            </a:pPr>
            <a:r>
              <a:rPr lang="es-MX" sz="1800" dirty="0">
                <a:latin typeface="Cooper Black" panose="0208090404030B020404" pitchFamily="18" charset="0"/>
              </a:rPr>
              <a:t>3.3 Objetivo</a:t>
            </a:r>
          </a:p>
          <a:p>
            <a:pPr marL="0" indent="0" algn="just">
              <a:buFont typeface="Arial" panose="020B0604020202020204" pitchFamily="34" charset="0"/>
              <a:buNone/>
            </a:pPr>
            <a:r>
              <a:rPr lang="es-MX" sz="1800" dirty="0">
                <a:latin typeface="Cooper Black" panose="0208090404030B020404" pitchFamily="18" charset="0"/>
              </a:rPr>
              <a:t>3.4 Alcance</a:t>
            </a:r>
          </a:p>
          <a:p>
            <a:pPr marL="0" indent="0" algn="just">
              <a:buFont typeface="Arial" panose="020B0604020202020204" pitchFamily="34" charset="0"/>
              <a:buNone/>
            </a:pPr>
            <a:r>
              <a:rPr lang="es-MX" sz="1800" dirty="0">
                <a:latin typeface="Cooper Black" panose="0208090404030B020404" pitchFamily="18" charset="0"/>
              </a:rPr>
              <a:t>3.5 Misión</a:t>
            </a:r>
          </a:p>
          <a:p>
            <a:pPr marL="0" indent="0" algn="just">
              <a:buFont typeface="Arial" panose="020B0604020202020204" pitchFamily="34" charset="0"/>
              <a:buNone/>
            </a:pPr>
            <a:r>
              <a:rPr lang="es-MX" sz="1800" dirty="0">
                <a:latin typeface="Cooper Black" panose="0208090404030B020404" pitchFamily="18" charset="0"/>
              </a:rPr>
              <a:t>3.6 Visión</a:t>
            </a:r>
          </a:p>
          <a:p>
            <a:pPr marL="0" indent="0">
              <a:buNone/>
            </a:pPr>
            <a:r>
              <a:rPr lang="es-MX" sz="1800" dirty="0">
                <a:latin typeface="Cooper Black" panose="0208090404030B020404" pitchFamily="18" charset="0"/>
              </a:rPr>
              <a:t>Unidad 4. Obligaciones del Estado.</a:t>
            </a:r>
          </a:p>
          <a:p>
            <a:pPr marL="0" indent="0">
              <a:buNone/>
            </a:pPr>
            <a:r>
              <a:rPr lang="es-MX" sz="1800" dirty="0">
                <a:latin typeface="Cooper Black" panose="0208090404030B020404" pitchFamily="18" charset="0"/>
              </a:rPr>
              <a:t>4.1 Promover</a:t>
            </a:r>
          </a:p>
          <a:p>
            <a:pPr marL="0" indent="0">
              <a:buNone/>
            </a:pPr>
            <a:r>
              <a:rPr lang="es-MX" sz="1800" dirty="0">
                <a:latin typeface="Cooper Black" panose="0208090404030B020404" pitchFamily="18" charset="0"/>
              </a:rPr>
              <a:t>4.2 Proteger</a:t>
            </a:r>
          </a:p>
          <a:p>
            <a:pPr marL="0" indent="0">
              <a:buNone/>
            </a:pPr>
            <a:r>
              <a:rPr lang="es-MX" sz="1800" dirty="0">
                <a:latin typeface="Cooper Black" panose="0208090404030B020404" pitchFamily="18" charset="0"/>
              </a:rPr>
              <a:t>4.3 Respetar</a:t>
            </a:r>
          </a:p>
          <a:p>
            <a:pPr marL="0" indent="0">
              <a:buNone/>
            </a:pPr>
            <a:r>
              <a:rPr lang="es-MX" sz="1800" dirty="0">
                <a:latin typeface="Cooper Black" panose="0208090404030B020404" pitchFamily="18" charset="0"/>
              </a:rPr>
              <a:t>4.4 Garantizar</a:t>
            </a:r>
          </a:p>
          <a:p>
            <a:pPr marL="0" indent="0" algn="just">
              <a:buFont typeface="Arial" panose="020B0604020202020204" pitchFamily="34" charset="0"/>
              <a:buNone/>
            </a:pPr>
            <a:endParaRPr lang="es-ES" sz="1800" dirty="0">
              <a:latin typeface="Cooper Black" panose="0208090404030B020404" pitchFamily="18" charset="0"/>
            </a:endParaRPr>
          </a:p>
          <a:p>
            <a:pPr marL="0" indent="0" algn="just">
              <a:buFont typeface="Arial" panose="020B0604020202020204" pitchFamily="34" charset="0"/>
              <a:buNone/>
            </a:pPr>
            <a:endParaRPr lang="es-MX" sz="1800" dirty="0">
              <a:latin typeface="Cooper Black" panose="0208090404030B020404" pitchFamily="18" charset="0"/>
            </a:endParaRPr>
          </a:p>
        </p:txBody>
      </p:sp>
      <p:sp>
        <p:nvSpPr>
          <p:cNvPr id="7" name="CuadroTexto 6">
            <a:extLst>
              <a:ext uri="{FF2B5EF4-FFF2-40B4-BE49-F238E27FC236}">
                <a16:creationId xmlns:a16="http://schemas.microsoft.com/office/drawing/2014/main" id="{D7F408BE-A490-4AE5-9685-A5351EFC7175}"/>
              </a:ext>
            </a:extLst>
          </p:cNvPr>
          <p:cNvSpPr txBox="1"/>
          <p:nvPr/>
        </p:nvSpPr>
        <p:spPr>
          <a:xfrm>
            <a:off x="4289612" y="848785"/>
            <a:ext cx="5002306" cy="5909310"/>
          </a:xfrm>
          <a:prstGeom prst="rect">
            <a:avLst/>
          </a:prstGeom>
          <a:noFill/>
        </p:spPr>
        <p:txBody>
          <a:bodyPr wrap="square">
            <a:spAutoFit/>
          </a:bodyPr>
          <a:lstStyle/>
          <a:p>
            <a:r>
              <a:rPr lang="es-MX" dirty="0">
                <a:latin typeface="Cooper Black" panose="0208090404030B020404" pitchFamily="18" charset="0"/>
              </a:rPr>
              <a:t>Unidad 5. Principios de los Derechos Humanos.</a:t>
            </a:r>
          </a:p>
          <a:p>
            <a:r>
              <a:rPr lang="es-MX" dirty="0">
                <a:latin typeface="Cooper Black" panose="0208090404030B020404" pitchFamily="18" charset="0"/>
              </a:rPr>
              <a:t>5.1 Universalidad</a:t>
            </a:r>
          </a:p>
          <a:p>
            <a:r>
              <a:rPr lang="es-MX" dirty="0">
                <a:latin typeface="Cooper Black" panose="0208090404030B020404" pitchFamily="18" charset="0"/>
              </a:rPr>
              <a:t>5.2 Interdependencia</a:t>
            </a:r>
          </a:p>
          <a:p>
            <a:r>
              <a:rPr lang="es-MX" dirty="0">
                <a:latin typeface="Cooper Black" panose="0208090404030B020404" pitchFamily="18" charset="0"/>
              </a:rPr>
              <a:t>5.3 Indivisibilidad</a:t>
            </a:r>
          </a:p>
          <a:p>
            <a:r>
              <a:rPr lang="es-MX" dirty="0">
                <a:latin typeface="Cooper Black" panose="0208090404030B020404" pitchFamily="18" charset="0"/>
              </a:rPr>
              <a:t>5.4 Progresividad</a:t>
            </a:r>
          </a:p>
          <a:p>
            <a:r>
              <a:rPr lang="es-MX" dirty="0">
                <a:latin typeface="Cooper Black" panose="0208090404030B020404" pitchFamily="18" charset="0"/>
              </a:rPr>
              <a:t>Unidad 6. Términos Aplicables</a:t>
            </a:r>
          </a:p>
          <a:p>
            <a:r>
              <a:rPr lang="es-MX" dirty="0">
                <a:latin typeface="Cooper Black" panose="0208090404030B020404" pitchFamily="18" charset="0"/>
              </a:rPr>
              <a:t>6.1 Acoso sexual</a:t>
            </a:r>
          </a:p>
          <a:p>
            <a:r>
              <a:rPr lang="es-MX" dirty="0">
                <a:latin typeface="Cooper Black" panose="0208090404030B020404" pitchFamily="18" charset="0"/>
              </a:rPr>
              <a:t>6.2 Derechos humanos</a:t>
            </a:r>
          </a:p>
          <a:p>
            <a:r>
              <a:rPr lang="es-MX" dirty="0">
                <a:latin typeface="Cooper Black" panose="0208090404030B020404" pitchFamily="18" charset="0"/>
              </a:rPr>
              <a:t>6.3 Discriminación</a:t>
            </a:r>
          </a:p>
          <a:p>
            <a:r>
              <a:rPr lang="es-MX" dirty="0">
                <a:latin typeface="Cooper Black" panose="0208090404030B020404" pitchFamily="18" charset="0"/>
              </a:rPr>
              <a:t>Material de apoyo video “Acoso sexual”</a:t>
            </a:r>
          </a:p>
          <a:p>
            <a:r>
              <a:rPr lang="es-MX" dirty="0">
                <a:latin typeface="Cooper Black" panose="0208090404030B020404" pitchFamily="18" charset="0"/>
              </a:rPr>
              <a:t>6.4 Discriminación laboral</a:t>
            </a:r>
          </a:p>
          <a:p>
            <a:r>
              <a:rPr lang="es-MX" dirty="0">
                <a:latin typeface="Cooper Black" panose="0208090404030B020404" pitchFamily="18" charset="0"/>
              </a:rPr>
              <a:t>6.5 Hostigamiento sexual </a:t>
            </a:r>
          </a:p>
          <a:p>
            <a:r>
              <a:rPr lang="es-MX" dirty="0">
                <a:latin typeface="Cooper Black" panose="0208090404030B020404" pitchFamily="18" charset="0"/>
              </a:rPr>
              <a:t>6.6 Igualdad laboral </a:t>
            </a:r>
          </a:p>
          <a:p>
            <a:r>
              <a:rPr lang="es-MX" dirty="0">
                <a:latin typeface="Cooper Black" panose="0208090404030B020404" pitchFamily="18" charset="0"/>
              </a:rPr>
              <a:t>6.7 Igualdad sustantiva </a:t>
            </a:r>
          </a:p>
          <a:p>
            <a:r>
              <a:rPr lang="es-MX" dirty="0">
                <a:latin typeface="Cooper Black" panose="0208090404030B020404" pitchFamily="18" charset="0"/>
              </a:rPr>
              <a:t>6.8 Lenguaje incluyente </a:t>
            </a:r>
          </a:p>
          <a:p>
            <a:r>
              <a:rPr lang="es-MX" dirty="0">
                <a:latin typeface="Cooper Black" panose="0208090404030B020404" pitchFamily="18" charset="0"/>
              </a:rPr>
              <a:t>6.9 Lenguaje no sexista </a:t>
            </a:r>
          </a:p>
          <a:p>
            <a:r>
              <a:rPr lang="es-MX" dirty="0">
                <a:latin typeface="Cooper Black" panose="0208090404030B020404" pitchFamily="18" charset="0"/>
              </a:rPr>
              <a:t>6.10 Perspectiva de género </a:t>
            </a:r>
          </a:p>
          <a:p>
            <a:r>
              <a:rPr lang="es-MX" dirty="0">
                <a:latin typeface="Cooper Black" panose="0208090404030B020404" pitchFamily="18" charset="0"/>
              </a:rPr>
              <a:t>6.11 Violencia </a:t>
            </a:r>
          </a:p>
          <a:p>
            <a:r>
              <a:rPr lang="es-MX" dirty="0">
                <a:latin typeface="Cooper Black" panose="0208090404030B020404" pitchFamily="18" charset="0"/>
              </a:rPr>
              <a:t>6.12 Violencia laboral y docente </a:t>
            </a:r>
          </a:p>
          <a:p>
            <a:r>
              <a:rPr lang="es-MX" dirty="0">
                <a:latin typeface="Cooper Black" panose="0208090404030B020404" pitchFamily="18" charset="0"/>
              </a:rPr>
              <a:t>Material de apoyo video “Hostigamiento” </a:t>
            </a:r>
          </a:p>
        </p:txBody>
      </p:sp>
    </p:spTree>
    <p:extLst>
      <p:ext uri="{BB962C8B-B14F-4D97-AF65-F5344CB8AC3E}">
        <p14:creationId xmlns:p14="http://schemas.microsoft.com/office/powerpoint/2010/main" val="3793123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CE73E75-CFE2-4531-A1A6-CCAAD9EE4890}"/>
              </a:ext>
            </a:extLst>
          </p:cNvPr>
          <p:cNvSpPr txBox="1"/>
          <p:nvPr/>
        </p:nvSpPr>
        <p:spPr>
          <a:xfrm>
            <a:off x="416859" y="1103477"/>
            <a:ext cx="4155142" cy="5632311"/>
          </a:xfrm>
          <a:prstGeom prst="rect">
            <a:avLst/>
          </a:prstGeom>
          <a:noFill/>
        </p:spPr>
        <p:txBody>
          <a:bodyPr wrap="square">
            <a:spAutoFit/>
          </a:bodyPr>
          <a:lstStyle/>
          <a:p>
            <a:r>
              <a:rPr lang="es-MX" dirty="0">
                <a:latin typeface="Cooper Black" panose="0208090404030B020404" pitchFamily="18" charset="0"/>
              </a:rPr>
              <a:t>Unidad 7. Principios Generales en Materia de Igualdad Laboral y No Discriminación. </a:t>
            </a:r>
          </a:p>
          <a:p>
            <a:r>
              <a:rPr lang="es-MX" dirty="0">
                <a:latin typeface="Cooper Black" panose="0208090404030B020404" pitchFamily="18" charset="0"/>
              </a:rPr>
              <a:t>7.1 Respeto </a:t>
            </a:r>
          </a:p>
          <a:p>
            <a:r>
              <a:rPr lang="es-MX" dirty="0">
                <a:latin typeface="Cooper Black" panose="0208090404030B020404" pitchFamily="18" charset="0"/>
              </a:rPr>
              <a:t>7.2 Igualdad </a:t>
            </a:r>
          </a:p>
          <a:p>
            <a:r>
              <a:rPr lang="es-MX" dirty="0">
                <a:latin typeface="Cooper Black" panose="0208090404030B020404" pitchFamily="18" charset="0"/>
              </a:rPr>
              <a:t>7.3 Imparcialidad </a:t>
            </a:r>
          </a:p>
          <a:p>
            <a:r>
              <a:rPr lang="es-MX" dirty="0">
                <a:latin typeface="Cooper Black" panose="0208090404030B020404" pitchFamily="18" charset="0"/>
              </a:rPr>
              <a:t>7.4 Promoción </a:t>
            </a:r>
          </a:p>
          <a:p>
            <a:r>
              <a:rPr lang="es-MX" dirty="0">
                <a:latin typeface="Cooper Black" panose="0208090404030B020404" pitchFamily="18" charset="0"/>
              </a:rPr>
              <a:t>7.5 Compromiso </a:t>
            </a:r>
          </a:p>
          <a:p>
            <a:r>
              <a:rPr lang="es-MX" dirty="0">
                <a:latin typeface="Cooper Black" panose="0208090404030B020404" pitchFamily="18" charset="0"/>
              </a:rPr>
              <a:t>7.6 Respeto </a:t>
            </a:r>
          </a:p>
          <a:p>
            <a:r>
              <a:rPr lang="es-MX" dirty="0">
                <a:latin typeface="Cooper Black" panose="0208090404030B020404" pitchFamily="18" charset="0"/>
              </a:rPr>
              <a:t>7.7 Compromisos </a:t>
            </a:r>
          </a:p>
          <a:p>
            <a:endParaRPr lang="es-MX" dirty="0">
              <a:latin typeface="Cooper Black" panose="0208090404030B020404" pitchFamily="18" charset="0"/>
            </a:endParaRPr>
          </a:p>
          <a:p>
            <a:r>
              <a:rPr lang="es-MX" dirty="0">
                <a:latin typeface="Cooper Black" panose="0208090404030B020404" pitchFamily="18" charset="0"/>
              </a:rPr>
              <a:t>Unidad 8. Comité para la Igualdad Laboral y No Discriminación.</a:t>
            </a:r>
          </a:p>
          <a:p>
            <a:r>
              <a:rPr lang="es-MX" dirty="0">
                <a:latin typeface="Cooper Black" panose="0208090404030B020404" pitchFamily="18" charset="0"/>
              </a:rPr>
              <a:t>8.1 Instalación</a:t>
            </a:r>
          </a:p>
          <a:p>
            <a:r>
              <a:rPr lang="es-MX" dirty="0">
                <a:latin typeface="Cooper Black" panose="0208090404030B020404" pitchFamily="18" charset="0"/>
              </a:rPr>
              <a:t>8.2 Objetivo</a:t>
            </a:r>
          </a:p>
          <a:p>
            <a:r>
              <a:rPr lang="es-MX" dirty="0">
                <a:latin typeface="Cooper Black" panose="0208090404030B020404" pitchFamily="18" charset="0"/>
              </a:rPr>
              <a:t>8.3 Lineamientos para el trámite de quejas en contra de los servidores públicos de la Fiscalía General del Estado de Querétaro.</a:t>
            </a:r>
          </a:p>
          <a:p>
            <a:r>
              <a:rPr lang="es-MX" dirty="0">
                <a:latin typeface="Cooper Black" panose="0208090404030B020404" pitchFamily="18" charset="0"/>
              </a:rPr>
              <a:t>8.4 Ombudsman.</a:t>
            </a:r>
          </a:p>
        </p:txBody>
      </p:sp>
      <p:sp>
        <p:nvSpPr>
          <p:cNvPr id="8" name="CuadroTexto 7">
            <a:extLst>
              <a:ext uri="{FF2B5EF4-FFF2-40B4-BE49-F238E27FC236}">
                <a16:creationId xmlns:a16="http://schemas.microsoft.com/office/drawing/2014/main" id="{0B9F27A1-4B46-423F-A752-9C616B817E67}"/>
              </a:ext>
            </a:extLst>
          </p:cNvPr>
          <p:cNvSpPr txBox="1"/>
          <p:nvPr/>
        </p:nvSpPr>
        <p:spPr>
          <a:xfrm>
            <a:off x="4832350" y="1103477"/>
            <a:ext cx="4311650" cy="923330"/>
          </a:xfrm>
          <a:prstGeom prst="rect">
            <a:avLst/>
          </a:prstGeom>
          <a:noFill/>
        </p:spPr>
        <p:txBody>
          <a:bodyPr wrap="square">
            <a:spAutoFit/>
          </a:bodyPr>
          <a:lstStyle/>
          <a:p>
            <a:r>
              <a:rPr lang="es-MX" dirty="0">
                <a:latin typeface="Cooper Black" panose="0208090404030B020404" pitchFamily="18" charset="0"/>
              </a:rPr>
              <a:t>Unidad 9. Permiso por paternidad.</a:t>
            </a:r>
          </a:p>
          <a:p>
            <a:r>
              <a:rPr lang="es-MX" dirty="0">
                <a:latin typeface="Cooper Black" panose="0208090404030B020404" pitchFamily="18" charset="0"/>
              </a:rPr>
              <a:t>9.1 Fundamento</a:t>
            </a:r>
          </a:p>
          <a:p>
            <a:r>
              <a:rPr lang="es-MX" dirty="0">
                <a:latin typeface="Cooper Black" panose="0208090404030B020404" pitchFamily="18" charset="0"/>
              </a:rPr>
              <a:t>9.2 ¿Ante quién se solicita?</a:t>
            </a:r>
          </a:p>
        </p:txBody>
      </p:sp>
    </p:spTree>
    <p:extLst>
      <p:ext uri="{BB962C8B-B14F-4D97-AF65-F5344CB8AC3E}">
        <p14:creationId xmlns:p14="http://schemas.microsoft.com/office/powerpoint/2010/main" val="257326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685800" y="2235200"/>
            <a:ext cx="7772400" cy="2387600"/>
          </a:xfrm>
        </p:spPr>
        <p:txBody>
          <a:bodyPr>
            <a:normAutofit/>
          </a:bodyPr>
          <a:lstStyle/>
          <a:p>
            <a:pPr algn="ctr"/>
            <a:r>
              <a:rPr lang="es-MX" sz="5000" b="1" dirty="0">
                <a:solidFill>
                  <a:schemeClr val="tx2">
                    <a:lumMod val="50000"/>
                  </a:schemeClr>
                </a:solidFill>
                <a:latin typeface="Myriad Pro" panose="020B0503030403020204" pitchFamily="34" charset="0"/>
              </a:rPr>
              <a:t>2. Pase de lista y verificación de quórum</a:t>
            </a:r>
          </a:p>
        </p:txBody>
      </p:sp>
    </p:spTree>
    <p:extLst>
      <p:ext uri="{BB962C8B-B14F-4D97-AF65-F5344CB8AC3E}">
        <p14:creationId xmlns:p14="http://schemas.microsoft.com/office/powerpoint/2010/main" val="3794551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56A532-9D12-1B8F-6335-896A20ED1E22}"/>
              </a:ext>
            </a:extLst>
          </p:cNvPr>
          <p:cNvSpPr txBox="1">
            <a:spLocks/>
          </p:cNvSpPr>
          <p:nvPr/>
        </p:nvSpPr>
        <p:spPr>
          <a:xfrm>
            <a:off x="1451580" y="1063053"/>
            <a:ext cx="6581468" cy="657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3000" dirty="0">
                <a:latin typeface="Cooper Black" panose="0208090404030B020404" pitchFamily="18" charset="0"/>
              </a:rPr>
              <a:t>2. Socialización de la función de la Ombudsman.</a:t>
            </a:r>
            <a:endParaRPr lang="es-MX" sz="3000" dirty="0">
              <a:latin typeface="Cooper Black" panose="0208090404030B020404" pitchFamily="18" charset="0"/>
            </a:endParaRPr>
          </a:p>
        </p:txBody>
      </p:sp>
      <p:sp>
        <p:nvSpPr>
          <p:cNvPr id="3" name="Marcador de contenido 2">
            <a:extLst>
              <a:ext uri="{FF2B5EF4-FFF2-40B4-BE49-F238E27FC236}">
                <a16:creationId xmlns:a16="http://schemas.microsoft.com/office/drawing/2014/main" id="{BB1F2E07-85BB-4142-0D9D-B5FD3172A861}"/>
              </a:ext>
            </a:extLst>
          </p:cNvPr>
          <p:cNvSpPr txBox="1">
            <a:spLocks/>
          </p:cNvSpPr>
          <p:nvPr/>
        </p:nvSpPr>
        <p:spPr>
          <a:xfrm>
            <a:off x="1281266" y="2344334"/>
            <a:ext cx="6581468" cy="34506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200" dirty="0">
                <a:latin typeface="Cooper Black" panose="0208090404030B020404" pitchFamily="18" charset="0"/>
              </a:rPr>
              <a:t>Socializar de forma presencial y directamente por la Ombudsman, en los 28 sitios de la Fiscalía General del Estado de Querétaro, la Política de Igualdad Laboral y No Discriminación, informando a las y los trabajadores la función principal de la Ombudsman y los lineamientos para la atención de quejas en contra de servidores públicos de la Fiscalía General.</a:t>
            </a:r>
            <a:endParaRPr lang="es-MX" sz="2200" dirty="0">
              <a:latin typeface="Cooper Black" panose="0208090404030B020404" pitchFamily="18" charset="0"/>
            </a:endParaRPr>
          </a:p>
        </p:txBody>
      </p:sp>
    </p:spTree>
    <p:extLst>
      <p:ext uri="{BB962C8B-B14F-4D97-AF65-F5344CB8AC3E}">
        <p14:creationId xmlns:p14="http://schemas.microsoft.com/office/powerpoint/2010/main" val="4212462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8E565-A59D-3509-9131-96437DB21A7F}"/>
              </a:ext>
            </a:extLst>
          </p:cNvPr>
          <p:cNvSpPr txBox="1">
            <a:spLocks/>
          </p:cNvSpPr>
          <p:nvPr/>
        </p:nvSpPr>
        <p:spPr>
          <a:xfrm>
            <a:off x="1229388" y="1167325"/>
            <a:ext cx="7060033" cy="1049235"/>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dirty="0">
                <a:latin typeface="Cooper Black" panose="0208090404030B020404" pitchFamily="18" charset="0"/>
              </a:rPr>
              <a:t>3 Coadyuvancia en elaboración de Protocolo de Acoso y Hostigamiento Sexual y/o Laboral de la Fiscalía General</a:t>
            </a:r>
            <a:endParaRPr lang="es-MX" dirty="0">
              <a:latin typeface="Cooper Black" panose="0208090404030B020404" pitchFamily="18" charset="0"/>
            </a:endParaRPr>
          </a:p>
        </p:txBody>
      </p:sp>
      <p:sp>
        <p:nvSpPr>
          <p:cNvPr id="3" name="Marcador de contenido 2">
            <a:extLst>
              <a:ext uri="{FF2B5EF4-FFF2-40B4-BE49-F238E27FC236}">
                <a16:creationId xmlns:a16="http://schemas.microsoft.com/office/drawing/2014/main" id="{D4ABD993-60C2-ADA7-809D-31EE903E8053}"/>
              </a:ext>
            </a:extLst>
          </p:cNvPr>
          <p:cNvSpPr txBox="1">
            <a:spLocks/>
          </p:cNvSpPr>
          <p:nvPr/>
        </p:nvSpPr>
        <p:spPr>
          <a:xfrm>
            <a:off x="1430817" y="2370384"/>
            <a:ext cx="6282365" cy="27100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200" dirty="0">
                <a:latin typeface="Cooper Black" panose="0208090404030B020404" pitchFamily="18" charset="0"/>
              </a:rPr>
              <a:t>Se</a:t>
            </a:r>
            <a:r>
              <a:rPr lang="es-ES" sz="2200" dirty="0"/>
              <a:t> </a:t>
            </a:r>
            <a:r>
              <a:rPr lang="es-ES" sz="2200" dirty="0">
                <a:latin typeface="Cooper Black" panose="0208090404030B020404" pitchFamily="18" charset="0"/>
              </a:rPr>
              <a:t>apoyará a la Dirección Jurídica y de Vinculación Institucional, en la elaboración del Protocolo </a:t>
            </a:r>
            <a:r>
              <a:rPr lang="es-MX" sz="2200" dirty="0">
                <a:latin typeface="Cooper Black" panose="0208090404030B020404" pitchFamily="18" charset="0"/>
              </a:rPr>
              <a:t>de Acoso y Hostigamiento Sexual y/o Laboral de la Fiscalía General</a:t>
            </a:r>
            <a:r>
              <a:rPr lang="es-ES" sz="2200" dirty="0">
                <a:latin typeface="Cooper Black" panose="0208090404030B020404" pitchFamily="18" charset="0"/>
              </a:rPr>
              <a:t>, formalizando en el mismo, el procedimiento llevado a cabo para la atención de las inconformidades o quejas por trato discriminatorio o violencia laboral, que son puestas en conocimiento de la Ombudsman de la Fiscalía General del Estado de Querétaro.</a:t>
            </a:r>
            <a:endParaRPr lang="es-MX" sz="2200" dirty="0">
              <a:latin typeface="Cooper Black" panose="0208090404030B020404" pitchFamily="18" charset="0"/>
            </a:endParaRPr>
          </a:p>
        </p:txBody>
      </p:sp>
    </p:spTree>
    <p:extLst>
      <p:ext uri="{BB962C8B-B14F-4D97-AF65-F5344CB8AC3E}">
        <p14:creationId xmlns:p14="http://schemas.microsoft.com/office/powerpoint/2010/main" val="3960017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56A532-9D12-1B8F-6335-896A20ED1E22}"/>
              </a:ext>
            </a:extLst>
          </p:cNvPr>
          <p:cNvSpPr txBox="1">
            <a:spLocks/>
          </p:cNvSpPr>
          <p:nvPr/>
        </p:nvSpPr>
        <p:spPr>
          <a:xfrm>
            <a:off x="1451580" y="1063053"/>
            <a:ext cx="6581468" cy="657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3000" dirty="0">
                <a:latin typeface="Cooper Black" panose="0208090404030B020404" pitchFamily="18" charset="0"/>
              </a:rPr>
              <a:t>4. Implementación de informes mensuales y anuales de trabajo de la Ombudsman.</a:t>
            </a:r>
          </a:p>
          <a:p>
            <a:pPr algn="just"/>
            <a:endParaRPr lang="es-MX" sz="3000" dirty="0">
              <a:latin typeface="Cooper Black" panose="0208090404030B020404" pitchFamily="18" charset="0"/>
            </a:endParaRPr>
          </a:p>
        </p:txBody>
      </p:sp>
      <p:sp>
        <p:nvSpPr>
          <p:cNvPr id="3" name="Marcador de contenido 2">
            <a:extLst>
              <a:ext uri="{FF2B5EF4-FFF2-40B4-BE49-F238E27FC236}">
                <a16:creationId xmlns:a16="http://schemas.microsoft.com/office/drawing/2014/main" id="{BB1F2E07-85BB-4142-0D9D-B5FD3172A861}"/>
              </a:ext>
            </a:extLst>
          </p:cNvPr>
          <p:cNvSpPr txBox="1">
            <a:spLocks/>
          </p:cNvSpPr>
          <p:nvPr/>
        </p:nvSpPr>
        <p:spPr>
          <a:xfrm>
            <a:off x="1281266" y="2649071"/>
            <a:ext cx="6581468" cy="3145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200" dirty="0">
                <a:latin typeface="Cooper Black" panose="0208090404030B020404" pitchFamily="18" charset="0"/>
              </a:rPr>
              <a:t>En un ejercicio de transparencia institucional, se elaborarán dos informes de actividades para ser entregados a la Secretaría del Comité de Igualdad Laboral y No Discriminación, facilitando además la generación de evidencia para mantener la certificación bajo la NMX -R-025-SCFI-2015:</a:t>
            </a:r>
          </a:p>
          <a:p>
            <a:pPr algn="just"/>
            <a:r>
              <a:rPr lang="es-ES" sz="2200" dirty="0">
                <a:latin typeface="Cooper Black" panose="0208090404030B020404" pitchFamily="18" charset="0"/>
              </a:rPr>
              <a:t>Mensual de atención de inconformidades o quejas de trato discriminatorio o violencia laboral </a:t>
            </a:r>
          </a:p>
          <a:p>
            <a:pPr algn="just"/>
            <a:r>
              <a:rPr lang="es-ES" sz="2200" dirty="0">
                <a:latin typeface="Cooper Black" panose="0208090404030B020404" pitchFamily="18" charset="0"/>
              </a:rPr>
              <a:t>Anual de actividades realizadas durante el ejercicio fiscal correspondiente </a:t>
            </a:r>
            <a:endParaRPr lang="es-MX" sz="2200" dirty="0">
              <a:latin typeface="Cooper Black" panose="0208090404030B020404" pitchFamily="18" charset="0"/>
            </a:endParaRPr>
          </a:p>
        </p:txBody>
      </p:sp>
    </p:spTree>
    <p:extLst>
      <p:ext uri="{BB962C8B-B14F-4D97-AF65-F5344CB8AC3E}">
        <p14:creationId xmlns:p14="http://schemas.microsoft.com/office/powerpoint/2010/main" val="2263983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AC575-2D97-9E6B-9FD2-46CC0AD97C8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ACC7DF0-10A1-60E7-9D5A-8C3CC711538B}"/>
              </a:ext>
            </a:extLst>
          </p:cNvPr>
          <p:cNvSpPr txBox="1">
            <a:spLocks/>
          </p:cNvSpPr>
          <p:nvPr/>
        </p:nvSpPr>
        <p:spPr>
          <a:xfrm>
            <a:off x="1451580" y="909228"/>
            <a:ext cx="6581468" cy="657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000" dirty="0">
                <a:latin typeface="Cooper Black" panose="0208090404030B020404" pitchFamily="18" charset="0"/>
              </a:rPr>
              <a:t>Avances del Plan.</a:t>
            </a:r>
          </a:p>
        </p:txBody>
      </p:sp>
      <p:sp>
        <p:nvSpPr>
          <p:cNvPr id="3" name="Marcador de contenido 2">
            <a:extLst>
              <a:ext uri="{FF2B5EF4-FFF2-40B4-BE49-F238E27FC236}">
                <a16:creationId xmlns:a16="http://schemas.microsoft.com/office/drawing/2014/main" id="{7F2C2D62-3E20-B787-DE69-909A0525C894}"/>
              </a:ext>
            </a:extLst>
          </p:cNvPr>
          <p:cNvSpPr txBox="1">
            <a:spLocks/>
          </p:cNvSpPr>
          <p:nvPr/>
        </p:nvSpPr>
        <p:spPr>
          <a:xfrm>
            <a:off x="1200382" y="1566432"/>
            <a:ext cx="7435444" cy="16296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Arial" panose="020B0604020202020204" pitchFamily="34" charset="0"/>
              <a:buAutoNum type="arabicPeriod"/>
            </a:pPr>
            <a:r>
              <a:rPr lang="es-ES" sz="2200" dirty="0">
                <a:latin typeface="Cooper Black" panose="0208090404030B020404" pitchFamily="18" charset="0"/>
              </a:rPr>
              <a:t>Capacitación al Personal de Nuevo Ingreso.</a:t>
            </a:r>
          </a:p>
          <a:p>
            <a:pPr marL="0" indent="0" algn="just">
              <a:buNone/>
            </a:pPr>
            <a:r>
              <a:rPr lang="es-ES" sz="1800" dirty="0">
                <a:latin typeface="Cooper Black" panose="0208090404030B020404" pitchFamily="18" charset="0"/>
              </a:rPr>
              <a:t>El 15 de mayo de 2025, se impartió el Curso denominado Política de Igualdad Laboral y No Discriminación, dirigido a personal de nuevo ingreso, a las 12:00 horas, en el aula 5 del Instituto del Servicio Profesional de Carrera.</a:t>
            </a:r>
          </a:p>
          <a:p>
            <a:pPr marL="0" indent="0" algn="just">
              <a:buNone/>
            </a:pPr>
            <a:r>
              <a:rPr lang="es-ES" sz="2200" dirty="0">
                <a:latin typeface="Cooper Black" panose="0208090404030B020404" pitchFamily="18" charset="0"/>
              </a:rPr>
              <a:t> </a:t>
            </a:r>
          </a:p>
          <a:p>
            <a:pPr marL="0" indent="0" algn="just">
              <a:buNone/>
            </a:pPr>
            <a:endParaRPr lang="es-MX" sz="2200" dirty="0">
              <a:latin typeface="Cooper Black" panose="0208090404030B020404" pitchFamily="18" charset="0"/>
            </a:endParaRPr>
          </a:p>
        </p:txBody>
      </p:sp>
      <p:pic>
        <p:nvPicPr>
          <p:cNvPr id="5" name="Imagen 4">
            <a:extLst>
              <a:ext uri="{FF2B5EF4-FFF2-40B4-BE49-F238E27FC236}">
                <a16:creationId xmlns:a16="http://schemas.microsoft.com/office/drawing/2014/main" id="{91C07154-9A68-C9DF-F7E5-5E848A039CD7}"/>
              </a:ext>
            </a:extLst>
          </p:cNvPr>
          <p:cNvPicPr>
            <a:picLocks noChangeAspect="1"/>
          </p:cNvPicPr>
          <p:nvPr/>
        </p:nvPicPr>
        <p:blipFill>
          <a:blip r:embed="rId2"/>
          <a:stretch>
            <a:fillRect/>
          </a:stretch>
        </p:blipFill>
        <p:spPr>
          <a:xfrm>
            <a:off x="1350236" y="3157670"/>
            <a:ext cx="5238572" cy="3093577"/>
          </a:xfrm>
          <a:prstGeom prst="rect">
            <a:avLst/>
          </a:prstGeom>
        </p:spPr>
      </p:pic>
      <p:graphicFrame>
        <p:nvGraphicFramePr>
          <p:cNvPr id="4" name="Tabla 3">
            <a:extLst>
              <a:ext uri="{FF2B5EF4-FFF2-40B4-BE49-F238E27FC236}">
                <a16:creationId xmlns:a16="http://schemas.microsoft.com/office/drawing/2014/main" id="{DAE47937-D79E-0CAC-ED3C-859554DE5199}"/>
              </a:ext>
            </a:extLst>
          </p:cNvPr>
          <p:cNvGraphicFramePr>
            <a:graphicFrameLocks noGrp="1"/>
          </p:cNvGraphicFramePr>
          <p:nvPr/>
        </p:nvGraphicFramePr>
        <p:xfrm>
          <a:off x="6969097" y="4401107"/>
          <a:ext cx="1895742" cy="645160"/>
        </p:xfrm>
        <a:graphic>
          <a:graphicData uri="http://schemas.openxmlformats.org/drawingml/2006/table">
            <a:tbl>
              <a:tblPr firstRow="1" bandRow="1">
                <a:tableStyleId>{073A0DAA-6AF3-43AB-8588-CEC1D06C72B9}</a:tableStyleId>
              </a:tblPr>
              <a:tblGrid>
                <a:gridCol w="631914">
                  <a:extLst>
                    <a:ext uri="{9D8B030D-6E8A-4147-A177-3AD203B41FA5}">
                      <a16:colId xmlns:a16="http://schemas.microsoft.com/office/drawing/2014/main" val="3657428043"/>
                    </a:ext>
                  </a:extLst>
                </a:gridCol>
                <a:gridCol w="631914">
                  <a:extLst>
                    <a:ext uri="{9D8B030D-6E8A-4147-A177-3AD203B41FA5}">
                      <a16:colId xmlns:a16="http://schemas.microsoft.com/office/drawing/2014/main" val="3922946421"/>
                    </a:ext>
                  </a:extLst>
                </a:gridCol>
                <a:gridCol w="631914">
                  <a:extLst>
                    <a:ext uri="{9D8B030D-6E8A-4147-A177-3AD203B41FA5}">
                      <a16:colId xmlns:a16="http://schemas.microsoft.com/office/drawing/2014/main" val="4087490517"/>
                    </a:ext>
                  </a:extLst>
                </a:gridCol>
              </a:tblGrid>
              <a:tr h="370840">
                <a:tc>
                  <a:txBody>
                    <a:bodyPr/>
                    <a:lstStyle/>
                    <a:p>
                      <a:pPr algn="ctr"/>
                      <a:r>
                        <a:rPr lang="es-ES" sz="1200" dirty="0"/>
                        <a:t>H</a:t>
                      </a:r>
                      <a:endParaRPr lang="es-MX" sz="1200" dirty="0"/>
                    </a:p>
                  </a:txBody>
                  <a:tcPr/>
                </a:tc>
                <a:tc>
                  <a:txBody>
                    <a:bodyPr/>
                    <a:lstStyle/>
                    <a:p>
                      <a:pPr algn="ctr"/>
                      <a:r>
                        <a:rPr lang="es-ES" sz="1200" dirty="0"/>
                        <a:t>M</a:t>
                      </a:r>
                      <a:endParaRPr lang="es-MX" sz="1200" dirty="0"/>
                    </a:p>
                  </a:txBody>
                  <a:tcPr/>
                </a:tc>
                <a:tc>
                  <a:txBody>
                    <a:bodyPr/>
                    <a:lstStyle/>
                    <a:p>
                      <a:pPr algn="ctr"/>
                      <a:r>
                        <a:rPr lang="es-ES" sz="1200" dirty="0"/>
                        <a:t>Total</a:t>
                      </a:r>
                      <a:endParaRPr lang="es-MX" sz="1200" dirty="0"/>
                    </a:p>
                  </a:txBody>
                  <a:tcPr/>
                </a:tc>
                <a:extLst>
                  <a:ext uri="{0D108BD9-81ED-4DB2-BD59-A6C34878D82A}">
                    <a16:rowId xmlns:a16="http://schemas.microsoft.com/office/drawing/2014/main" val="3584693505"/>
                  </a:ext>
                </a:extLst>
              </a:tr>
              <a:tr h="262333">
                <a:tc>
                  <a:txBody>
                    <a:bodyPr/>
                    <a:lstStyle/>
                    <a:p>
                      <a:pPr algn="ctr"/>
                      <a:r>
                        <a:rPr lang="es-ES" sz="1200" dirty="0"/>
                        <a:t>8</a:t>
                      </a:r>
                      <a:endParaRPr lang="es-MX" sz="1200" dirty="0"/>
                    </a:p>
                  </a:txBody>
                  <a:tcPr/>
                </a:tc>
                <a:tc>
                  <a:txBody>
                    <a:bodyPr/>
                    <a:lstStyle/>
                    <a:p>
                      <a:pPr algn="ctr"/>
                      <a:r>
                        <a:rPr lang="es-ES" sz="1200" dirty="0"/>
                        <a:t>11</a:t>
                      </a:r>
                      <a:endParaRPr lang="es-MX" sz="1200" dirty="0"/>
                    </a:p>
                  </a:txBody>
                  <a:tcPr/>
                </a:tc>
                <a:tc>
                  <a:txBody>
                    <a:bodyPr/>
                    <a:lstStyle/>
                    <a:p>
                      <a:pPr algn="ctr"/>
                      <a:r>
                        <a:rPr lang="es-ES" sz="1200" dirty="0"/>
                        <a:t>19</a:t>
                      </a:r>
                      <a:endParaRPr lang="es-MX" sz="1200" dirty="0"/>
                    </a:p>
                  </a:txBody>
                  <a:tcPr/>
                </a:tc>
                <a:extLst>
                  <a:ext uri="{0D108BD9-81ED-4DB2-BD59-A6C34878D82A}">
                    <a16:rowId xmlns:a16="http://schemas.microsoft.com/office/drawing/2014/main" val="2650594786"/>
                  </a:ext>
                </a:extLst>
              </a:tr>
            </a:tbl>
          </a:graphicData>
        </a:graphic>
      </p:graphicFrame>
      <p:sp>
        <p:nvSpPr>
          <p:cNvPr id="6" name="CuadroTexto 5">
            <a:extLst>
              <a:ext uri="{FF2B5EF4-FFF2-40B4-BE49-F238E27FC236}">
                <a16:creationId xmlns:a16="http://schemas.microsoft.com/office/drawing/2014/main" id="{0498E553-BD23-5207-9D23-F71880A2E3CA}"/>
              </a:ext>
            </a:extLst>
          </p:cNvPr>
          <p:cNvSpPr txBox="1"/>
          <p:nvPr/>
        </p:nvSpPr>
        <p:spPr>
          <a:xfrm>
            <a:off x="7154256" y="3853331"/>
            <a:ext cx="1525424" cy="461665"/>
          </a:xfrm>
          <a:prstGeom prst="rect">
            <a:avLst/>
          </a:prstGeom>
          <a:noFill/>
        </p:spPr>
        <p:txBody>
          <a:bodyPr wrap="square" rtlCol="0">
            <a:spAutoFit/>
          </a:bodyPr>
          <a:lstStyle/>
          <a:p>
            <a:pPr algn="ctr"/>
            <a:r>
              <a:rPr lang="es-ES" sz="1200" dirty="0">
                <a:latin typeface="Cooper Black" panose="0208090404030B020404" pitchFamily="18" charset="0"/>
              </a:rPr>
              <a:t>Total de participantes 19</a:t>
            </a:r>
            <a:endParaRPr lang="es-MX" sz="1200" dirty="0">
              <a:latin typeface="Cooper Black" panose="0208090404030B020404" pitchFamily="18" charset="0"/>
            </a:endParaRPr>
          </a:p>
        </p:txBody>
      </p:sp>
    </p:spTree>
    <p:extLst>
      <p:ext uri="{BB962C8B-B14F-4D97-AF65-F5344CB8AC3E}">
        <p14:creationId xmlns:p14="http://schemas.microsoft.com/office/powerpoint/2010/main" val="2872663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EFE2-3CE4-4DD9-750A-13E038A5704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7FFC4D6-37E1-F8AF-4DB7-5E68FA625824}"/>
              </a:ext>
            </a:extLst>
          </p:cNvPr>
          <p:cNvSpPr txBox="1">
            <a:spLocks/>
          </p:cNvSpPr>
          <p:nvPr/>
        </p:nvSpPr>
        <p:spPr>
          <a:xfrm>
            <a:off x="1451580" y="909228"/>
            <a:ext cx="6581468" cy="657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000" dirty="0">
                <a:latin typeface="Cooper Black" panose="0208090404030B020404" pitchFamily="18" charset="0"/>
              </a:rPr>
              <a:t>Avances del Plan.</a:t>
            </a:r>
          </a:p>
        </p:txBody>
      </p:sp>
      <p:sp>
        <p:nvSpPr>
          <p:cNvPr id="3" name="Marcador de contenido 2">
            <a:extLst>
              <a:ext uri="{FF2B5EF4-FFF2-40B4-BE49-F238E27FC236}">
                <a16:creationId xmlns:a16="http://schemas.microsoft.com/office/drawing/2014/main" id="{60F4617B-4621-9768-0610-143FDE89B457}"/>
              </a:ext>
            </a:extLst>
          </p:cNvPr>
          <p:cNvSpPr txBox="1">
            <a:spLocks/>
          </p:cNvSpPr>
          <p:nvPr/>
        </p:nvSpPr>
        <p:spPr>
          <a:xfrm>
            <a:off x="1200382" y="1566432"/>
            <a:ext cx="7435444" cy="15015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Arial" panose="020B0604020202020204" pitchFamily="34" charset="0"/>
              <a:buAutoNum type="arabicPeriod"/>
            </a:pPr>
            <a:r>
              <a:rPr lang="es-ES" sz="2200" dirty="0">
                <a:latin typeface="Cooper Black" panose="0208090404030B020404" pitchFamily="18" charset="0"/>
              </a:rPr>
              <a:t>Capacitación al Personal de Nuevo Ingreso.</a:t>
            </a:r>
          </a:p>
          <a:p>
            <a:pPr marL="0" indent="0" algn="just">
              <a:buNone/>
            </a:pPr>
            <a:r>
              <a:rPr lang="es-ES" sz="1800" dirty="0">
                <a:latin typeface="Cooper Black" panose="0208090404030B020404" pitchFamily="18" charset="0"/>
              </a:rPr>
              <a:t>El 15 de mayo de 2025, se impartió el Curso denominado Política de Igualdad Laboral y No Discriminación, dirigido a personal sindicalizado, a las 09:00 horas, en el aula 2 del Instituto del Servicio Profesional de Carrera.</a:t>
            </a:r>
          </a:p>
          <a:p>
            <a:pPr marL="0" indent="0" algn="just">
              <a:buNone/>
            </a:pPr>
            <a:r>
              <a:rPr lang="es-ES" sz="2200" dirty="0">
                <a:latin typeface="Cooper Black" panose="0208090404030B020404" pitchFamily="18" charset="0"/>
              </a:rPr>
              <a:t> </a:t>
            </a:r>
          </a:p>
          <a:p>
            <a:pPr marL="0" indent="0" algn="just">
              <a:buNone/>
            </a:pPr>
            <a:endParaRPr lang="es-MX" sz="2200" dirty="0">
              <a:latin typeface="Cooper Black" panose="0208090404030B020404" pitchFamily="18" charset="0"/>
            </a:endParaRPr>
          </a:p>
        </p:txBody>
      </p:sp>
      <p:pic>
        <p:nvPicPr>
          <p:cNvPr id="4" name="Imagen 3">
            <a:extLst>
              <a:ext uri="{FF2B5EF4-FFF2-40B4-BE49-F238E27FC236}">
                <a16:creationId xmlns:a16="http://schemas.microsoft.com/office/drawing/2014/main" id="{148D5F51-D54B-E32C-BF9B-538EFF5CA4D5}"/>
              </a:ext>
            </a:extLst>
          </p:cNvPr>
          <p:cNvPicPr>
            <a:picLocks noChangeAspect="1"/>
          </p:cNvPicPr>
          <p:nvPr/>
        </p:nvPicPr>
        <p:blipFill>
          <a:blip r:embed="rId2"/>
          <a:stretch>
            <a:fillRect/>
          </a:stretch>
        </p:blipFill>
        <p:spPr>
          <a:xfrm>
            <a:off x="1353906" y="3067940"/>
            <a:ext cx="5170206" cy="3037208"/>
          </a:xfrm>
          <a:prstGeom prst="rect">
            <a:avLst/>
          </a:prstGeom>
        </p:spPr>
      </p:pic>
      <p:sp>
        <p:nvSpPr>
          <p:cNvPr id="5" name="CuadroTexto 4">
            <a:extLst>
              <a:ext uri="{FF2B5EF4-FFF2-40B4-BE49-F238E27FC236}">
                <a16:creationId xmlns:a16="http://schemas.microsoft.com/office/drawing/2014/main" id="{30FB2A1F-5533-B3D4-64DE-2BE586FDEF07}"/>
              </a:ext>
            </a:extLst>
          </p:cNvPr>
          <p:cNvSpPr txBox="1"/>
          <p:nvPr/>
        </p:nvSpPr>
        <p:spPr>
          <a:xfrm>
            <a:off x="7110402" y="3725144"/>
            <a:ext cx="1525424" cy="461665"/>
          </a:xfrm>
          <a:prstGeom prst="rect">
            <a:avLst/>
          </a:prstGeom>
          <a:noFill/>
        </p:spPr>
        <p:txBody>
          <a:bodyPr wrap="square" rtlCol="0">
            <a:spAutoFit/>
          </a:bodyPr>
          <a:lstStyle/>
          <a:p>
            <a:pPr algn="ctr"/>
            <a:r>
              <a:rPr lang="es-ES" sz="1200" dirty="0">
                <a:latin typeface="Cooper Black" panose="0208090404030B020404" pitchFamily="18" charset="0"/>
              </a:rPr>
              <a:t>Total de participantes 14</a:t>
            </a:r>
            <a:endParaRPr lang="es-MX" sz="1200" dirty="0">
              <a:latin typeface="Cooper Black" panose="0208090404030B020404" pitchFamily="18" charset="0"/>
            </a:endParaRPr>
          </a:p>
        </p:txBody>
      </p:sp>
      <p:graphicFrame>
        <p:nvGraphicFramePr>
          <p:cNvPr id="6" name="Tabla 5">
            <a:extLst>
              <a:ext uri="{FF2B5EF4-FFF2-40B4-BE49-F238E27FC236}">
                <a16:creationId xmlns:a16="http://schemas.microsoft.com/office/drawing/2014/main" id="{D5A89B37-602E-6E40-3948-DD09B04E5D90}"/>
              </a:ext>
            </a:extLst>
          </p:cNvPr>
          <p:cNvGraphicFramePr>
            <a:graphicFrameLocks noGrp="1"/>
          </p:cNvGraphicFramePr>
          <p:nvPr/>
        </p:nvGraphicFramePr>
        <p:xfrm>
          <a:off x="6969097" y="4401107"/>
          <a:ext cx="1895742" cy="645160"/>
        </p:xfrm>
        <a:graphic>
          <a:graphicData uri="http://schemas.openxmlformats.org/drawingml/2006/table">
            <a:tbl>
              <a:tblPr firstRow="1" bandRow="1">
                <a:tableStyleId>{073A0DAA-6AF3-43AB-8588-CEC1D06C72B9}</a:tableStyleId>
              </a:tblPr>
              <a:tblGrid>
                <a:gridCol w="631914">
                  <a:extLst>
                    <a:ext uri="{9D8B030D-6E8A-4147-A177-3AD203B41FA5}">
                      <a16:colId xmlns:a16="http://schemas.microsoft.com/office/drawing/2014/main" val="3657428043"/>
                    </a:ext>
                  </a:extLst>
                </a:gridCol>
                <a:gridCol w="631914">
                  <a:extLst>
                    <a:ext uri="{9D8B030D-6E8A-4147-A177-3AD203B41FA5}">
                      <a16:colId xmlns:a16="http://schemas.microsoft.com/office/drawing/2014/main" val="3922946421"/>
                    </a:ext>
                  </a:extLst>
                </a:gridCol>
                <a:gridCol w="631914">
                  <a:extLst>
                    <a:ext uri="{9D8B030D-6E8A-4147-A177-3AD203B41FA5}">
                      <a16:colId xmlns:a16="http://schemas.microsoft.com/office/drawing/2014/main" val="4087490517"/>
                    </a:ext>
                  </a:extLst>
                </a:gridCol>
              </a:tblGrid>
              <a:tr h="370840">
                <a:tc>
                  <a:txBody>
                    <a:bodyPr/>
                    <a:lstStyle/>
                    <a:p>
                      <a:pPr algn="ctr"/>
                      <a:r>
                        <a:rPr lang="es-ES" sz="1200" dirty="0"/>
                        <a:t>H</a:t>
                      </a:r>
                      <a:endParaRPr lang="es-MX" sz="1200" dirty="0"/>
                    </a:p>
                  </a:txBody>
                  <a:tcPr/>
                </a:tc>
                <a:tc>
                  <a:txBody>
                    <a:bodyPr/>
                    <a:lstStyle/>
                    <a:p>
                      <a:pPr algn="ctr"/>
                      <a:r>
                        <a:rPr lang="es-ES" sz="1200" dirty="0"/>
                        <a:t>M</a:t>
                      </a:r>
                      <a:endParaRPr lang="es-MX" sz="1200" dirty="0"/>
                    </a:p>
                  </a:txBody>
                  <a:tcPr/>
                </a:tc>
                <a:tc>
                  <a:txBody>
                    <a:bodyPr/>
                    <a:lstStyle/>
                    <a:p>
                      <a:pPr algn="ctr"/>
                      <a:r>
                        <a:rPr lang="es-ES" sz="1200" dirty="0"/>
                        <a:t>Total</a:t>
                      </a:r>
                      <a:endParaRPr lang="es-MX" sz="1200" dirty="0"/>
                    </a:p>
                  </a:txBody>
                  <a:tcPr/>
                </a:tc>
                <a:extLst>
                  <a:ext uri="{0D108BD9-81ED-4DB2-BD59-A6C34878D82A}">
                    <a16:rowId xmlns:a16="http://schemas.microsoft.com/office/drawing/2014/main" val="3584693505"/>
                  </a:ext>
                </a:extLst>
              </a:tr>
              <a:tr h="262333">
                <a:tc>
                  <a:txBody>
                    <a:bodyPr/>
                    <a:lstStyle/>
                    <a:p>
                      <a:pPr algn="ctr"/>
                      <a:r>
                        <a:rPr lang="es-ES" sz="1200" dirty="0"/>
                        <a:t>7</a:t>
                      </a:r>
                      <a:endParaRPr lang="es-MX" sz="1200" dirty="0"/>
                    </a:p>
                  </a:txBody>
                  <a:tcPr/>
                </a:tc>
                <a:tc>
                  <a:txBody>
                    <a:bodyPr/>
                    <a:lstStyle/>
                    <a:p>
                      <a:pPr algn="ctr"/>
                      <a:r>
                        <a:rPr lang="es-ES" sz="1200" dirty="0"/>
                        <a:t>7</a:t>
                      </a:r>
                      <a:endParaRPr lang="es-MX" sz="1200" dirty="0"/>
                    </a:p>
                  </a:txBody>
                  <a:tcPr/>
                </a:tc>
                <a:tc>
                  <a:txBody>
                    <a:bodyPr/>
                    <a:lstStyle/>
                    <a:p>
                      <a:pPr algn="ctr"/>
                      <a:r>
                        <a:rPr lang="es-ES" sz="1200" dirty="0"/>
                        <a:t>14</a:t>
                      </a:r>
                      <a:endParaRPr lang="es-MX" sz="1200" dirty="0"/>
                    </a:p>
                  </a:txBody>
                  <a:tcPr/>
                </a:tc>
                <a:extLst>
                  <a:ext uri="{0D108BD9-81ED-4DB2-BD59-A6C34878D82A}">
                    <a16:rowId xmlns:a16="http://schemas.microsoft.com/office/drawing/2014/main" val="2650594786"/>
                  </a:ext>
                </a:extLst>
              </a:tr>
            </a:tbl>
          </a:graphicData>
        </a:graphic>
      </p:graphicFrame>
    </p:spTree>
    <p:extLst>
      <p:ext uri="{BB962C8B-B14F-4D97-AF65-F5344CB8AC3E}">
        <p14:creationId xmlns:p14="http://schemas.microsoft.com/office/powerpoint/2010/main" val="3130620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C917E-255D-9F3A-271C-3AF66D837EE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3D3AA4B-F28F-C482-B7CE-D76ED252A4CE}"/>
              </a:ext>
            </a:extLst>
          </p:cNvPr>
          <p:cNvSpPr txBox="1">
            <a:spLocks/>
          </p:cNvSpPr>
          <p:nvPr/>
        </p:nvSpPr>
        <p:spPr>
          <a:xfrm>
            <a:off x="1451580" y="840862"/>
            <a:ext cx="6581468" cy="657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000" dirty="0">
                <a:latin typeface="Cooper Black" panose="0208090404030B020404" pitchFamily="18" charset="0"/>
              </a:rPr>
              <a:t>Avances del Plan.</a:t>
            </a:r>
          </a:p>
        </p:txBody>
      </p:sp>
      <p:sp>
        <p:nvSpPr>
          <p:cNvPr id="3" name="Marcador de contenido 2">
            <a:extLst>
              <a:ext uri="{FF2B5EF4-FFF2-40B4-BE49-F238E27FC236}">
                <a16:creationId xmlns:a16="http://schemas.microsoft.com/office/drawing/2014/main" id="{296C199E-7670-C74B-570F-CA0227DFE3C1}"/>
              </a:ext>
            </a:extLst>
          </p:cNvPr>
          <p:cNvSpPr txBox="1">
            <a:spLocks/>
          </p:cNvSpPr>
          <p:nvPr/>
        </p:nvSpPr>
        <p:spPr>
          <a:xfrm>
            <a:off x="1200382" y="1318604"/>
            <a:ext cx="7435444" cy="8947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000" dirty="0">
                <a:latin typeface="Cooper Black" panose="0208090404030B020404" pitchFamily="18" charset="0"/>
              </a:rPr>
              <a:t>2. Socialización de la función de la Ombudsman</a:t>
            </a:r>
          </a:p>
          <a:p>
            <a:pPr marL="0" indent="0" algn="just">
              <a:buNone/>
            </a:pPr>
            <a:r>
              <a:rPr lang="es-ES" sz="1600" dirty="0">
                <a:latin typeface="Cooper Black" panose="0208090404030B020404" pitchFamily="18" charset="0"/>
              </a:rPr>
              <a:t>Se calendarizo la vista a los 28 sitios que componen la Fiscalía General del Estado de Querétaro.</a:t>
            </a:r>
          </a:p>
          <a:p>
            <a:pPr marL="0" indent="0" algn="just">
              <a:buNone/>
            </a:pPr>
            <a:r>
              <a:rPr lang="es-ES" sz="2200" dirty="0">
                <a:latin typeface="Cooper Black" panose="0208090404030B020404" pitchFamily="18" charset="0"/>
              </a:rPr>
              <a:t> </a:t>
            </a:r>
          </a:p>
          <a:p>
            <a:pPr marL="0" indent="0" algn="just">
              <a:buNone/>
            </a:pPr>
            <a:endParaRPr lang="es-MX" sz="2200" dirty="0">
              <a:latin typeface="Cooper Black" panose="0208090404030B020404" pitchFamily="18" charset="0"/>
            </a:endParaRPr>
          </a:p>
        </p:txBody>
      </p:sp>
      <p:pic>
        <p:nvPicPr>
          <p:cNvPr id="5" name="Imagen 4">
            <a:extLst>
              <a:ext uri="{FF2B5EF4-FFF2-40B4-BE49-F238E27FC236}">
                <a16:creationId xmlns:a16="http://schemas.microsoft.com/office/drawing/2014/main" id="{A08C2EDF-D1F3-C218-93C7-25F98ED526B7}"/>
              </a:ext>
            </a:extLst>
          </p:cNvPr>
          <p:cNvPicPr>
            <a:picLocks noChangeAspect="1"/>
          </p:cNvPicPr>
          <p:nvPr/>
        </p:nvPicPr>
        <p:blipFill>
          <a:blip r:embed="rId2"/>
          <a:srcRect l="4580" t="23209" r="59252" b="13987"/>
          <a:stretch/>
        </p:blipFill>
        <p:spPr>
          <a:xfrm>
            <a:off x="1862984" y="2213362"/>
            <a:ext cx="5435124" cy="4187438"/>
          </a:xfrm>
          <a:prstGeom prst="rect">
            <a:avLst/>
          </a:prstGeom>
        </p:spPr>
      </p:pic>
    </p:spTree>
    <p:extLst>
      <p:ext uri="{BB962C8B-B14F-4D97-AF65-F5344CB8AC3E}">
        <p14:creationId xmlns:p14="http://schemas.microsoft.com/office/powerpoint/2010/main" val="2824020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78D54-ACFD-CAEB-F007-B4A651D4360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9BDF7E7-1D04-D2E3-B040-BE23EF92B06F}"/>
              </a:ext>
            </a:extLst>
          </p:cNvPr>
          <p:cNvSpPr txBox="1">
            <a:spLocks/>
          </p:cNvSpPr>
          <p:nvPr/>
        </p:nvSpPr>
        <p:spPr>
          <a:xfrm>
            <a:off x="1451580" y="1028869"/>
            <a:ext cx="6581468" cy="6572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000" dirty="0">
                <a:latin typeface="Cooper Black" panose="0208090404030B020404" pitchFamily="18" charset="0"/>
              </a:rPr>
              <a:t>Avances del Plan.</a:t>
            </a:r>
          </a:p>
        </p:txBody>
      </p:sp>
      <p:sp>
        <p:nvSpPr>
          <p:cNvPr id="3" name="Marcador de contenido 2">
            <a:extLst>
              <a:ext uri="{FF2B5EF4-FFF2-40B4-BE49-F238E27FC236}">
                <a16:creationId xmlns:a16="http://schemas.microsoft.com/office/drawing/2014/main" id="{41934210-F154-9944-75BD-DA9BD039355D}"/>
              </a:ext>
            </a:extLst>
          </p:cNvPr>
          <p:cNvSpPr txBox="1">
            <a:spLocks/>
          </p:cNvSpPr>
          <p:nvPr/>
        </p:nvSpPr>
        <p:spPr>
          <a:xfrm>
            <a:off x="1191836" y="1686073"/>
            <a:ext cx="7435444" cy="3996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000" dirty="0">
                <a:latin typeface="Cooper Black" panose="0208090404030B020404" pitchFamily="18" charset="0"/>
              </a:rPr>
              <a:t>4. Implementación de informes mensuales y anuales de trabajo de la Ombudsman.</a:t>
            </a:r>
          </a:p>
          <a:p>
            <a:pPr algn="just"/>
            <a:r>
              <a:rPr lang="es-ES" sz="2000" dirty="0">
                <a:latin typeface="Cooper Black" panose="0208090404030B020404" pitchFamily="18" charset="0"/>
              </a:rPr>
              <a:t> </a:t>
            </a:r>
            <a:r>
              <a:rPr lang="es-ES" sz="1600" dirty="0">
                <a:latin typeface="Cooper Black" panose="0208090404030B020404" pitchFamily="18" charset="0"/>
              </a:rPr>
              <a:t>A través del oficio DIDH/567/2025, se informo a la Secretaría Técnica del Comité de Igualdad Laboral y No Discriminación, los asuntos puestos a conocimiento de la Ombudsman, del periodo de enero a marzo del 2025.</a:t>
            </a:r>
          </a:p>
          <a:p>
            <a:pPr algn="just"/>
            <a:r>
              <a:rPr lang="es-ES" sz="2000" dirty="0">
                <a:latin typeface="Cooper Black" panose="0208090404030B020404" pitchFamily="18" charset="0"/>
              </a:rPr>
              <a:t> </a:t>
            </a:r>
            <a:r>
              <a:rPr lang="es-ES" sz="1600" dirty="0">
                <a:latin typeface="Cooper Black" panose="0208090404030B020404" pitchFamily="18" charset="0"/>
              </a:rPr>
              <a:t>A través del oficio DIDH/657/2025, se informo a la Secretaría Técnica del Comité de Igualdad Laboral y No Discriminación, los asuntos puestos a conocimiento de la Ombudsman, del mes de abril del 2025.</a:t>
            </a:r>
          </a:p>
          <a:p>
            <a:pPr algn="just"/>
            <a:r>
              <a:rPr lang="es-ES" sz="1600" dirty="0">
                <a:latin typeface="Cooper Black" panose="0208090404030B020404" pitchFamily="18" charset="0"/>
              </a:rPr>
              <a:t>A través del oficio DIDH/849/2025, se informo a la Secretaría Técnica del Comité de Igualdad Laboral y No Discriminación, los asuntos puestos a conocimiento de la Ombudsman, del mes de mayo del 2025.</a:t>
            </a:r>
          </a:p>
          <a:p>
            <a:pPr algn="just"/>
            <a:endParaRPr lang="es-ES" sz="1600" dirty="0">
              <a:latin typeface="Cooper Black" panose="0208090404030B020404" pitchFamily="18" charset="0"/>
            </a:endParaRPr>
          </a:p>
          <a:p>
            <a:pPr marL="0" indent="0" algn="just">
              <a:buNone/>
            </a:pPr>
            <a:r>
              <a:rPr lang="es-ES" sz="1600" dirty="0">
                <a:latin typeface="Cooper Black" panose="0208090404030B020404" pitchFamily="18" charset="0"/>
              </a:rPr>
              <a:t> </a:t>
            </a:r>
          </a:p>
          <a:p>
            <a:pPr marL="0" indent="0" algn="just">
              <a:buNone/>
            </a:pPr>
            <a:r>
              <a:rPr lang="es-ES" sz="2200" dirty="0">
                <a:latin typeface="Cooper Black" panose="0208090404030B020404" pitchFamily="18" charset="0"/>
              </a:rPr>
              <a:t> </a:t>
            </a:r>
          </a:p>
          <a:p>
            <a:pPr marL="0" indent="0" algn="just">
              <a:buNone/>
            </a:pPr>
            <a:endParaRPr lang="es-MX" sz="2200" dirty="0">
              <a:latin typeface="Cooper Black" panose="0208090404030B020404" pitchFamily="18" charset="0"/>
            </a:endParaRPr>
          </a:p>
        </p:txBody>
      </p:sp>
    </p:spTree>
    <p:extLst>
      <p:ext uri="{BB962C8B-B14F-4D97-AF65-F5344CB8AC3E}">
        <p14:creationId xmlns:p14="http://schemas.microsoft.com/office/powerpoint/2010/main" val="3092138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7E6AC3-63C0-4FB8-9437-01A47992BF86}"/>
              </a:ext>
            </a:extLst>
          </p:cNvPr>
          <p:cNvSpPr txBox="1"/>
          <p:nvPr/>
        </p:nvSpPr>
        <p:spPr>
          <a:xfrm>
            <a:off x="703384" y="2309732"/>
            <a:ext cx="7737231" cy="1631216"/>
          </a:xfrm>
          <a:prstGeom prst="rect">
            <a:avLst/>
          </a:prstGeom>
          <a:noFill/>
        </p:spPr>
        <p:txBody>
          <a:bodyPr wrap="square" rtlCol="0">
            <a:spAutoFit/>
          </a:bodyPr>
          <a:lstStyle/>
          <a:p>
            <a:pPr algn="ctr"/>
            <a:r>
              <a:rPr lang="es-ES" sz="5000" b="1" dirty="0">
                <a:solidFill>
                  <a:schemeClr val="tx2">
                    <a:lumMod val="50000"/>
                  </a:schemeClr>
                </a:solidFill>
                <a:latin typeface="Myriad Pro" panose="020B0503030403020204" pitchFamily="34" charset="0"/>
                <a:ea typeface="+mj-ea"/>
                <a:cs typeface="+mj-cs"/>
              </a:rPr>
              <a:t>6. Informe de seguimiento de PPC</a:t>
            </a:r>
            <a:endParaRPr lang="es-MX" b="1" dirty="0"/>
          </a:p>
        </p:txBody>
      </p:sp>
    </p:spTree>
    <p:extLst>
      <p:ext uri="{BB962C8B-B14F-4D97-AF65-F5344CB8AC3E}">
        <p14:creationId xmlns:p14="http://schemas.microsoft.com/office/powerpoint/2010/main" val="3203127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7E6AC3-63C0-4FB8-9437-01A47992BF86}"/>
              </a:ext>
            </a:extLst>
          </p:cNvPr>
          <p:cNvSpPr txBox="1"/>
          <p:nvPr/>
        </p:nvSpPr>
        <p:spPr>
          <a:xfrm>
            <a:off x="703384" y="2309732"/>
            <a:ext cx="7737231" cy="1908215"/>
          </a:xfrm>
          <a:prstGeom prst="rect">
            <a:avLst/>
          </a:prstGeom>
          <a:noFill/>
        </p:spPr>
        <p:txBody>
          <a:bodyPr wrap="square" rtlCol="0">
            <a:spAutoFit/>
          </a:bodyPr>
          <a:lstStyle/>
          <a:p>
            <a:pPr algn="ctr"/>
            <a:r>
              <a:rPr lang="es-ES" sz="5000" b="1" dirty="0">
                <a:solidFill>
                  <a:schemeClr val="tx2">
                    <a:lumMod val="50000"/>
                  </a:schemeClr>
                </a:solidFill>
                <a:latin typeface="Myriad Pro" panose="020B0503030403020204" pitchFamily="34" charset="0"/>
                <a:ea typeface="+mj-ea"/>
                <a:cs typeface="+mj-cs"/>
              </a:rPr>
              <a:t>7. Informe de atención de casos de Ombudsman</a:t>
            </a:r>
            <a:endParaRPr lang="es-MX" sz="5000" b="1" dirty="0">
              <a:solidFill>
                <a:schemeClr val="tx2">
                  <a:lumMod val="50000"/>
                </a:schemeClr>
              </a:solidFill>
              <a:latin typeface="Myriad Pro" panose="020B0503030403020204" pitchFamily="34" charset="0"/>
              <a:ea typeface="+mj-ea"/>
              <a:cs typeface="+mj-cs"/>
            </a:endParaRPr>
          </a:p>
          <a:p>
            <a:pPr algn="just"/>
            <a:endParaRPr lang="es-MX" b="1" dirty="0"/>
          </a:p>
        </p:txBody>
      </p:sp>
    </p:spTree>
    <p:extLst>
      <p:ext uri="{BB962C8B-B14F-4D97-AF65-F5344CB8AC3E}">
        <p14:creationId xmlns:p14="http://schemas.microsoft.com/office/powerpoint/2010/main" val="3766172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0490FC50-C67F-40B8-96EE-7C4CA3CF918E}"/>
              </a:ext>
            </a:extLst>
          </p:cNvPr>
          <p:cNvGrpSpPr/>
          <p:nvPr/>
        </p:nvGrpSpPr>
        <p:grpSpPr>
          <a:xfrm>
            <a:off x="0" y="1354014"/>
            <a:ext cx="9144000" cy="4840166"/>
            <a:chOff x="0" y="1354014"/>
            <a:chExt cx="9144000" cy="4840166"/>
          </a:xfrm>
        </p:grpSpPr>
        <p:pic>
          <p:nvPicPr>
            <p:cNvPr id="3" name="Imagen 2">
              <a:extLst>
                <a:ext uri="{FF2B5EF4-FFF2-40B4-BE49-F238E27FC236}">
                  <a16:creationId xmlns:a16="http://schemas.microsoft.com/office/drawing/2014/main" id="{1438762E-F48B-4A23-A85B-B1C34030BA49}"/>
                </a:ext>
              </a:extLst>
            </p:cNvPr>
            <p:cNvPicPr>
              <a:picLocks noChangeAspect="1"/>
            </p:cNvPicPr>
            <p:nvPr/>
          </p:nvPicPr>
          <p:blipFill>
            <a:blip r:embed="rId2"/>
            <a:stretch>
              <a:fillRect/>
            </a:stretch>
          </p:blipFill>
          <p:spPr>
            <a:xfrm>
              <a:off x="0" y="1354014"/>
              <a:ext cx="9144000" cy="4840166"/>
            </a:xfrm>
            <a:prstGeom prst="rect">
              <a:avLst/>
            </a:prstGeom>
            <a:solidFill>
              <a:schemeClr val="bg1"/>
            </a:solidFill>
          </p:spPr>
        </p:pic>
        <p:sp>
          <p:nvSpPr>
            <p:cNvPr id="2" name="Rectángulo 1">
              <a:extLst>
                <a:ext uri="{FF2B5EF4-FFF2-40B4-BE49-F238E27FC236}">
                  <a16:creationId xmlns:a16="http://schemas.microsoft.com/office/drawing/2014/main" id="{604F8787-F88B-410D-9E56-55A7CCF3EAC0}"/>
                </a:ext>
              </a:extLst>
            </p:cNvPr>
            <p:cNvSpPr/>
            <p:nvPr/>
          </p:nvSpPr>
          <p:spPr>
            <a:xfrm>
              <a:off x="1230923" y="2593731"/>
              <a:ext cx="1433146" cy="131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a:extLst>
                <a:ext uri="{FF2B5EF4-FFF2-40B4-BE49-F238E27FC236}">
                  <a16:creationId xmlns:a16="http://schemas.microsoft.com/office/drawing/2014/main" id="{D0615D8F-D92C-4336-9404-1690A1E907EB}"/>
                </a:ext>
              </a:extLst>
            </p:cNvPr>
            <p:cNvSpPr/>
            <p:nvPr/>
          </p:nvSpPr>
          <p:spPr>
            <a:xfrm>
              <a:off x="2003182" y="2769578"/>
              <a:ext cx="1821472" cy="131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A1EFDB01-48FA-4A32-9F72-167E0B0A5E62}"/>
                </a:ext>
              </a:extLst>
            </p:cNvPr>
            <p:cNvSpPr/>
            <p:nvPr/>
          </p:nvSpPr>
          <p:spPr>
            <a:xfrm>
              <a:off x="2672862" y="4292844"/>
              <a:ext cx="800100" cy="131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6" name="Rectángulo 5">
            <a:extLst>
              <a:ext uri="{FF2B5EF4-FFF2-40B4-BE49-F238E27FC236}">
                <a16:creationId xmlns:a16="http://schemas.microsoft.com/office/drawing/2014/main" id="{81AB2571-70C5-447D-B51E-CE37165BB256}"/>
              </a:ext>
            </a:extLst>
          </p:cNvPr>
          <p:cNvSpPr/>
          <p:nvPr/>
        </p:nvSpPr>
        <p:spPr>
          <a:xfrm>
            <a:off x="6447692" y="3765305"/>
            <a:ext cx="1113693" cy="138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89201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803787" y="422306"/>
            <a:ext cx="7772400" cy="1642468"/>
          </a:xfrm>
        </p:spPr>
        <p:txBody>
          <a:bodyPr>
            <a:normAutofit/>
          </a:bodyPr>
          <a:lstStyle/>
          <a:p>
            <a:pPr algn="ctr"/>
            <a:r>
              <a:rPr lang="es-MX" sz="5000" b="1" dirty="0">
                <a:solidFill>
                  <a:schemeClr val="tx2">
                    <a:lumMod val="50000"/>
                  </a:schemeClr>
                </a:solidFill>
                <a:latin typeface="Myriad Pro" panose="020B0503030403020204" pitchFamily="34" charset="0"/>
              </a:rPr>
              <a:t>3. 	Orden del día </a:t>
            </a:r>
          </a:p>
        </p:txBody>
      </p:sp>
      <p:sp>
        <p:nvSpPr>
          <p:cNvPr id="5" name="CuadroTexto 4">
            <a:extLst>
              <a:ext uri="{FF2B5EF4-FFF2-40B4-BE49-F238E27FC236}">
                <a16:creationId xmlns:a16="http://schemas.microsoft.com/office/drawing/2014/main" id="{4704C6AC-84BC-415D-802F-A27D57C39B08}"/>
              </a:ext>
            </a:extLst>
          </p:cNvPr>
          <p:cNvSpPr txBox="1"/>
          <p:nvPr/>
        </p:nvSpPr>
        <p:spPr>
          <a:xfrm>
            <a:off x="737630" y="1622661"/>
            <a:ext cx="7602583" cy="3785652"/>
          </a:xfrm>
          <a:prstGeom prst="rect">
            <a:avLst/>
          </a:prstGeom>
          <a:noFill/>
        </p:spPr>
        <p:txBody>
          <a:bodyPr wrap="square" rtlCol="0">
            <a:spAutoFit/>
          </a:bodyPr>
          <a:lstStyle/>
          <a:p>
            <a:pPr marL="342900" indent="-342900">
              <a:buAutoNum type="arabicPeriod"/>
            </a:pPr>
            <a:r>
              <a:rPr lang="es-MX" sz="2000" dirty="0">
                <a:latin typeface="Myriad Pro" panose="020B0503030403020204"/>
              </a:rPr>
              <a:t>Mensaje de bienvenida</a:t>
            </a:r>
          </a:p>
          <a:p>
            <a:pPr marL="342900" indent="-342900">
              <a:buAutoNum type="arabicPeriod"/>
            </a:pPr>
            <a:r>
              <a:rPr lang="es-MX" sz="2000" dirty="0">
                <a:latin typeface="Myriad Pro" panose="020B0503030403020204"/>
              </a:rPr>
              <a:t>Pase de lista y verificación de quorum legal </a:t>
            </a:r>
          </a:p>
          <a:p>
            <a:pPr marL="342900" indent="-342900">
              <a:buAutoNum type="arabicPeriod"/>
            </a:pPr>
            <a:r>
              <a:rPr lang="es-MX" sz="2000" dirty="0">
                <a:latin typeface="Myriad Pro" panose="020B0503030403020204"/>
              </a:rPr>
              <a:t>Aprobación del orden del día </a:t>
            </a:r>
          </a:p>
          <a:p>
            <a:pPr marL="342900" indent="-342900">
              <a:buAutoNum type="arabicPeriod"/>
            </a:pPr>
            <a:r>
              <a:rPr lang="es-MX" sz="2000" dirty="0">
                <a:latin typeface="Myriad Pro" panose="020B0503030403020204"/>
              </a:rPr>
              <a:t>Informe de seguimiento de de acuerdos del Comité </a:t>
            </a:r>
          </a:p>
          <a:p>
            <a:pPr marL="342900" indent="-342900">
              <a:buAutoNum type="arabicPeriod"/>
            </a:pPr>
            <a:r>
              <a:rPr lang="es-MX" sz="2000" dirty="0">
                <a:latin typeface="Myriad Pro" panose="020B0503030403020204"/>
              </a:rPr>
              <a:t>Plan de trabajo de la Ombudsman y avances</a:t>
            </a:r>
          </a:p>
          <a:p>
            <a:pPr marL="342900" indent="-342900">
              <a:buAutoNum type="arabicPeriod"/>
            </a:pPr>
            <a:r>
              <a:rPr lang="es-MX" sz="2000" dirty="0">
                <a:latin typeface="Myriad Pro" panose="020B0503030403020204"/>
              </a:rPr>
              <a:t>Informe de seguimiento del PPC</a:t>
            </a:r>
          </a:p>
          <a:p>
            <a:pPr marL="342900" indent="-342900">
              <a:buAutoNum type="arabicPeriod"/>
            </a:pPr>
            <a:r>
              <a:rPr lang="es-MX" sz="2000" dirty="0">
                <a:latin typeface="Myriad Pro" panose="020B0503030403020204"/>
              </a:rPr>
              <a:t>Informe de atención de casos de la Ombudsman </a:t>
            </a:r>
          </a:p>
          <a:p>
            <a:pPr marL="342900" indent="-342900">
              <a:buAutoNum type="arabicPeriod"/>
            </a:pPr>
            <a:r>
              <a:rPr lang="es-MX" sz="2000" dirty="0">
                <a:latin typeface="Myriad Pro" panose="020B0503030403020204"/>
              </a:rPr>
              <a:t>Informe de atención de casos en Contraloría </a:t>
            </a:r>
          </a:p>
          <a:p>
            <a:pPr marL="342900" indent="-342900">
              <a:buAutoNum type="arabicPeriod"/>
            </a:pPr>
            <a:r>
              <a:rPr lang="es-MX" sz="2000" dirty="0">
                <a:latin typeface="Myriad Pro" panose="020B0503030403020204"/>
              </a:rPr>
              <a:t>Auditoría de Certificación </a:t>
            </a:r>
          </a:p>
          <a:p>
            <a:pPr marL="342900" indent="-342900">
              <a:buAutoNum type="arabicPeriod"/>
            </a:pPr>
            <a:r>
              <a:rPr lang="es-MX" sz="2000" dirty="0">
                <a:latin typeface="Myriad Pro" panose="020B0503030403020204"/>
              </a:rPr>
              <a:t>Asuntos Generales </a:t>
            </a:r>
          </a:p>
          <a:p>
            <a:pPr marL="342900" indent="-342900">
              <a:buAutoNum type="arabicPeriod"/>
            </a:pPr>
            <a:r>
              <a:rPr lang="es-MX" sz="2000" dirty="0">
                <a:latin typeface="Myriad Pro" panose="020B0503030403020204"/>
              </a:rPr>
              <a:t>Lectura de acuerdos </a:t>
            </a:r>
          </a:p>
          <a:p>
            <a:pPr marL="342900" indent="-342900">
              <a:buAutoNum type="arabicPeriod"/>
            </a:pPr>
            <a:r>
              <a:rPr lang="es-MX" sz="2000" dirty="0">
                <a:latin typeface="Myriad Pro" panose="020B0503030403020204"/>
              </a:rPr>
              <a:t>Cierre de Sesión </a:t>
            </a:r>
          </a:p>
        </p:txBody>
      </p:sp>
    </p:spTree>
    <p:extLst>
      <p:ext uri="{BB962C8B-B14F-4D97-AF65-F5344CB8AC3E}">
        <p14:creationId xmlns:p14="http://schemas.microsoft.com/office/powerpoint/2010/main" val="3774916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44E9D1B2-A9EB-4883-82C1-AA48C1B6BC9C}"/>
              </a:ext>
            </a:extLst>
          </p:cNvPr>
          <p:cNvGrpSpPr/>
          <p:nvPr/>
        </p:nvGrpSpPr>
        <p:grpSpPr>
          <a:xfrm>
            <a:off x="0" y="1336432"/>
            <a:ext cx="9144000" cy="4633546"/>
            <a:chOff x="0" y="1336432"/>
            <a:chExt cx="9144000" cy="4633546"/>
          </a:xfrm>
        </p:grpSpPr>
        <p:pic>
          <p:nvPicPr>
            <p:cNvPr id="2" name="Imagen 1">
              <a:extLst>
                <a:ext uri="{FF2B5EF4-FFF2-40B4-BE49-F238E27FC236}">
                  <a16:creationId xmlns:a16="http://schemas.microsoft.com/office/drawing/2014/main" id="{DB778B41-E6E8-448C-B98D-D8D147318785}"/>
                </a:ext>
              </a:extLst>
            </p:cNvPr>
            <p:cNvPicPr>
              <a:picLocks noChangeAspect="1"/>
            </p:cNvPicPr>
            <p:nvPr/>
          </p:nvPicPr>
          <p:blipFill>
            <a:blip r:embed="rId2"/>
            <a:stretch>
              <a:fillRect/>
            </a:stretch>
          </p:blipFill>
          <p:spPr>
            <a:xfrm>
              <a:off x="0" y="1336432"/>
              <a:ext cx="9144000" cy="4633546"/>
            </a:xfrm>
            <a:prstGeom prst="rect">
              <a:avLst/>
            </a:prstGeom>
          </p:spPr>
        </p:pic>
        <p:sp>
          <p:nvSpPr>
            <p:cNvPr id="3" name="Rectángulo 2">
              <a:extLst>
                <a:ext uri="{FF2B5EF4-FFF2-40B4-BE49-F238E27FC236}">
                  <a16:creationId xmlns:a16="http://schemas.microsoft.com/office/drawing/2014/main" id="{D39F5BBD-0C35-40BD-AFEA-EBA24A2729A7}"/>
                </a:ext>
              </a:extLst>
            </p:cNvPr>
            <p:cNvSpPr/>
            <p:nvPr/>
          </p:nvSpPr>
          <p:spPr>
            <a:xfrm>
              <a:off x="1239717" y="2488223"/>
              <a:ext cx="1626575" cy="211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a:extLst>
                <a:ext uri="{FF2B5EF4-FFF2-40B4-BE49-F238E27FC236}">
                  <a16:creationId xmlns:a16="http://schemas.microsoft.com/office/drawing/2014/main" id="{5CB79712-20E9-4B09-8B61-C2FD5F677357}"/>
                </a:ext>
              </a:extLst>
            </p:cNvPr>
            <p:cNvSpPr/>
            <p:nvPr/>
          </p:nvSpPr>
          <p:spPr>
            <a:xfrm>
              <a:off x="1998786" y="2728549"/>
              <a:ext cx="1433146" cy="131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112609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219ECD1E-FB0F-4924-91A7-F4F9B90DCEC1}"/>
              </a:ext>
            </a:extLst>
          </p:cNvPr>
          <p:cNvGrpSpPr/>
          <p:nvPr/>
        </p:nvGrpSpPr>
        <p:grpSpPr>
          <a:xfrm>
            <a:off x="79131" y="1484190"/>
            <a:ext cx="8985738" cy="4497265"/>
            <a:chOff x="79131" y="1484190"/>
            <a:chExt cx="8985738" cy="4497265"/>
          </a:xfrm>
        </p:grpSpPr>
        <p:pic>
          <p:nvPicPr>
            <p:cNvPr id="3" name="Imagen 2">
              <a:extLst>
                <a:ext uri="{FF2B5EF4-FFF2-40B4-BE49-F238E27FC236}">
                  <a16:creationId xmlns:a16="http://schemas.microsoft.com/office/drawing/2014/main" id="{F41FE5E0-98FA-4C64-AC42-6A1573A12A75}"/>
                </a:ext>
              </a:extLst>
            </p:cNvPr>
            <p:cNvPicPr>
              <a:picLocks noChangeAspect="1"/>
            </p:cNvPicPr>
            <p:nvPr/>
          </p:nvPicPr>
          <p:blipFill>
            <a:blip r:embed="rId2"/>
            <a:stretch>
              <a:fillRect/>
            </a:stretch>
          </p:blipFill>
          <p:spPr>
            <a:xfrm>
              <a:off x="79131" y="1484190"/>
              <a:ext cx="8985738" cy="4497265"/>
            </a:xfrm>
            <a:prstGeom prst="rect">
              <a:avLst/>
            </a:prstGeom>
          </p:spPr>
        </p:pic>
        <p:sp>
          <p:nvSpPr>
            <p:cNvPr id="2" name="Rectángulo 1">
              <a:extLst>
                <a:ext uri="{FF2B5EF4-FFF2-40B4-BE49-F238E27FC236}">
                  <a16:creationId xmlns:a16="http://schemas.microsoft.com/office/drawing/2014/main" id="{8C468726-BB0A-4EC1-83D0-ED018E99E197}"/>
                </a:ext>
              </a:extLst>
            </p:cNvPr>
            <p:cNvSpPr/>
            <p:nvPr/>
          </p:nvSpPr>
          <p:spPr>
            <a:xfrm>
              <a:off x="1303704" y="2533162"/>
              <a:ext cx="1846384" cy="149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a:extLst>
                <a:ext uri="{FF2B5EF4-FFF2-40B4-BE49-F238E27FC236}">
                  <a16:creationId xmlns:a16="http://schemas.microsoft.com/office/drawing/2014/main" id="{770E72B2-D35C-47C9-B42E-2C9EA86CEDFB}"/>
                </a:ext>
              </a:extLst>
            </p:cNvPr>
            <p:cNvSpPr/>
            <p:nvPr/>
          </p:nvSpPr>
          <p:spPr>
            <a:xfrm>
              <a:off x="2060331" y="2710962"/>
              <a:ext cx="1846384" cy="197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6E064CDC-8678-470E-884C-BB58D0BBEF99}"/>
                </a:ext>
              </a:extLst>
            </p:cNvPr>
            <p:cNvSpPr/>
            <p:nvPr/>
          </p:nvSpPr>
          <p:spPr>
            <a:xfrm>
              <a:off x="3479801" y="3441212"/>
              <a:ext cx="1212850"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a:extLst>
                <a:ext uri="{FF2B5EF4-FFF2-40B4-BE49-F238E27FC236}">
                  <a16:creationId xmlns:a16="http://schemas.microsoft.com/office/drawing/2014/main" id="{EB7351B9-1DD1-43FF-9CE7-9B0D7BD66D4D}"/>
                </a:ext>
              </a:extLst>
            </p:cNvPr>
            <p:cNvSpPr/>
            <p:nvPr/>
          </p:nvSpPr>
          <p:spPr>
            <a:xfrm>
              <a:off x="2569064" y="3726473"/>
              <a:ext cx="929788"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37DEC589-3049-434F-8310-A49FF25DC6EB}"/>
                </a:ext>
              </a:extLst>
            </p:cNvPr>
            <p:cNvSpPr/>
            <p:nvPr/>
          </p:nvSpPr>
          <p:spPr>
            <a:xfrm>
              <a:off x="5496778" y="3504956"/>
              <a:ext cx="2256571"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D8E2E483-30EC-4AF7-AB7F-D470AA79E6A9}"/>
                </a:ext>
              </a:extLst>
            </p:cNvPr>
            <p:cNvSpPr/>
            <p:nvPr/>
          </p:nvSpPr>
          <p:spPr>
            <a:xfrm>
              <a:off x="4816963" y="3612417"/>
              <a:ext cx="1221887"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C054A1FA-24A6-42E8-B1BD-8EF9AC242DE9}"/>
                </a:ext>
              </a:extLst>
            </p:cNvPr>
            <p:cNvSpPr/>
            <p:nvPr/>
          </p:nvSpPr>
          <p:spPr>
            <a:xfrm>
              <a:off x="7026764" y="3801940"/>
              <a:ext cx="726585"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59C858B4-A472-404D-8A02-6B3CF6FDA025}"/>
                </a:ext>
              </a:extLst>
            </p:cNvPr>
            <p:cNvSpPr/>
            <p:nvPr/>
          </p:nvSpPr>
          <p:spPr>
            <a:xfrm>
              <a:off x="4816962" y="3929428"/>
              <a:ext cx="1450487"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350BFD61-DB9D-407C-8FC3-77BA1961A3E1}"/>
                </a:ext>
              </a:extLst>
            </p:cNvPr>
            <p:cNvSpPr/>
            <p:nvPr/>
          </p:nvSpPr>
          <p:spPr>
            <a:xfrm>
              <a:off x="7090264" y="4056916"/>
              <a:ext cx="663085"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8868D6E5-4533-4A2C-A864-F38D72746935}"/>
                </a:ext>
              </a:extLst>
            </p:cNvPr>
            <p:cNvSpPr/>
            <p:nvPr/>
          </p:nvSpPr>
          <p:spPr>
            <a:xfrm>
              <a:off x="4816961" y="4464050"/>
              <a:ext cx="2936387"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ACF824D8-A74D-423F-A027-2EF78944DED8}"/>
                </a:ext>
              </a:extLst>
            </p:cNvPr>
            <p:cNvSpPr/>
            <p:nvPr/>
          </p:nvSpPr>
          <p:spPr>
            <a:xfrm>
              <a:off x="6321242" y="4754684"/>
              <a:ext cx="1411044"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8EAEAE13-30A7-4CF4-B079-AFC8106D97AC}"/>
                </a:ext>
              </a:extLst>
            </p:cNvPr>
            <p:cNvSpPr/>
            <p:nvPr/>
          </p:nvSpPr>
          <p:spPr>
            <a:xfrm>
              <a:off x="4816961" y="4621211"/>
              <a:ext cx="821839"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a:extLst>
                <a:ext uri="{FF2B5EF4-FFF2-40B4-BE49-F238E27FC236}">
                  <a16:creationId xmlns:a16="http://schemas.microsoft.com/office/drawing/2014/main" id="{0935C716-24D9-4037-B208-CD20D5DBB36A}"/>
                </a:ext>
              </a:extLst>
            </p:cNvPr>
            <p:cNvSpPr/>
            <p:nvPr/>
          </p:nvSpPr>
          <p:spPr>
            <a:xfrm>
              <a:off x="4816961" y="4888522"/>
              <a:ext cx="929788"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774762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61230472-5F6E-4DF6-A936-FD7F1D45858A}"/>
              </a:ext>
            </a:extLst>
          </p:cNvPr>
          <p:cNvGrpSpPr/>
          <p:nvPr/>
        </p:nvGrpSpPr>
        <p:grpSpPr>
          <a:xfrm>
            <a:off x="43964" y="1279280"/>
            <a:ext cx="9038492" cy="4637942"/>
            <a:chOff x="43964" y="1279280"/>
            <a:chExt cx="9038492" cy="4637942"/>
          </a:xfrm>
        </p:grpSpPr>
        <p:pic>
          <p:nvPicPr>
            <p:cNvPr id="2" name="Imagen 1">
              <a:extLst>
                <a:ext uri="{FF2B5EF4-FFF2-40B4-BE49-F238E27FC236}">
                  <a16:creationId xmlns:a16="http://schemas.microsoft.com/office/drawing/2014/main" id="{3195014A-E170-42E4-95B8-ADFF03C8246B}"/>
                </a:ext>
              </a:extLst>
            </p:cNvPr>
            <p:cNvPicPr>
              <a:picLocks noChangeAspect="1"/>
            </p:cNvPicPr>
            <p:nvPr/>
          </p:nvPicPr>
          <p:blipFill>
            <a:blip r:embed="rId2"/>
            <a:stretch>
              <a:fillRect/>
            </a:stretch>
          </p:blipFill>
          <p:spPr>
            <a:xfrm>
              <a:off x="43964" y="1279280"/>
              <a:ext cx="9038492" cy="4637942"/>
            </a:xfrm>
            <a:prstGeom prst="rect">
              <a:avLst/>
            </a:prstGeom>
          </p:spPr>
        </p:pic>
        <p:sp>
          <p:nvSpPr>
            <p:cNvPr id="3" name="Rectángulo 2">
              <a:extLst>
                <a:ext uri="{FF2B5EF4-FFF2-40B4-BE49-F238E27FC236}">
                  <a16:creationId xmlns:a16="http://schemas.microsoft.com/office/drawing/2014/main" id="{A92E7A02-2DA0-4032-ADAC-8255BA4D34CC}"/>
                </a:ext>
              </a:extLst>
            </p:cNvPr>
            <p:cNvSpPr/>
            <p:nvPr/>
          </p:nvSpPr>
          <p:spPr>
            <a:xfrm>
              <a:off x="4197350" y="3497873"/>
              <a:ext cx="558800" cy="89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a:extLst>
                <a:ext uri="{FF2B5EF4-FFF2-40B4-BE49-F238E27FC236}">
                  <a16:creationId xmlns:a16="http://schemas.microsoft.com/office/drawing/2014/main" id="{C4776C9C-F7E2-46A9-B8C7-82442FDC889D}"/>
                </a:ext>
              </a:extLst>
            </p:cNvPr>
            <p:cNvSpPr/>
            <p:nvPr/>
          </p:nvSpPr>
          <p:spPr>
            <a:xfrm>
              <a:off x="1260964" y="2475523"/>
              <a:ext cx="1774336"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283A783A-AA3E-4027-B2A5-0EDEC0873069}"/>
                </a:ext>
              </a:extLst>
            </p:cNvPr>
            <p:cNvSpPr/>
            <p:nvPr/>
          </p:nvSpPr>
          <p:spPr>
            <a:xfrm>
              <a:off x="2022964" y="2603011"/>
              <a:ext cx="2625236"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a:extLst>
                <a:ext uri="{FF2B5EF4-FFF2-40B4-BE49-F238E27FC236}">
                  <a16:creationId xmlns:a16="http://schemas.microsoft.com/office/drawing/2014/main" id="{96909B99-0940-47C9-A915-2A28A1E9FC26}"/>
                </a:ext>
              </a:extLst>
            </p:cNvPr>
            <p:cNvSpPr/>
            <p:nvPr/>
          </p:nvSpPr>
          <p:spPr>
            <a:xfrm>
              <a:off x="1545370" y="3604601"/>
              <a:ext cx="683480"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7AEBA31F-C732-404C-AA32-A69C234451DA}"/>
                </a:ext>
              </a:extLst>
            </p:cNvPr>
            <p:cNvSpPr/>
            <p:nvPr/>
          </p:nvSpPr>
          <p:spPr>
            <a:xfrm>
              <a:off x="2022964" y="3757490"/>
              <a:ext cx="2625236" cy="127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34B74DF2-043C-4C7F-A27D-3E2FDD2F437E}"/>
                </a:ext>
              </a:extLst>
            </p:cNvPr>
            <p:cNvSpPr/>
            <p:nvPr/>
          </p:nvSpPr>
          <p:spPr>
            <a:xfrm>
              <a:off x="1819764" y="4479435"/>
              <a:ext cx="2231536" cy="12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6B572707-6822-4D18-8BAA-0C21066B9D0A}"/>
                </a:ext>
              </a:extLst>
            </p:cNvPr>
            <p:cNvSpPr/>
            <p:nvPr/>
          </p:nvSpPr>
          <p:spPr>
            <a:xfrm>
              <a:off x="4804264" y="3587749"/>
              <a:ext cx="2168036" cy="1443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2584401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7E6AC3-63C0-4FB8-9437-01A47992BF86}"/>
              </a:ext>
            </a:extLst>
          </p:cNvPr>
          <p:cNvSpPr txBox="1"/>
          <p:nvPr/>
        </p:nvSpPr>
        <p:spPr>
          <a:xfrm>
            <a:off x="703384" y="2309732"/>
            <a:ext cx="7737231" cy="1631216"/>
          </a:xfrm>
          <a:prstGeom prst="rect">
            <a:avLst/>
          </a:prstGeom>
          <a:noFill/>
        </p:spPr>
        <p:txBody>
          <a:bodyPr wrap="square" rtlCol="0">
            <a:spAutoFit/>
          </a:bodyPr>
          <a:lstStyle/>
          <a:p>
            <a:pPr algn="ctr"/>
            <a:r>
              <a:rPr lang="es-ES" sz="5000" b="1" dirty="0">
                <a:solidFill>
                  <a:schemeClr val="tx2">
                    <a:lumMod val="50000"/>
                  </a:schemeClr>
                </a:solidFill>
                <a:latin typeface="Myriad Pro" panose="020B0503030403020204" pitchFamily="34" charset="0"/>
                <a:ea typeface="+mj-ea"/>
                <a:cs typeface="+mj-cs"/>
              </a:rPr>
              <a:t>8. Informe de atención de casos de Contraloría </a:t>
            </a:r>
            <a:endParaRPr lang="es-MX" b="1" dirty="0"/>
          </a:p>
        </p:txBody>
      </p:sp>
    </p:spTree>
    <p:extLst>
      <p:ext uri="{BB962C8B-B14F-4D97-AF65-F5344CB8AC3E}">
        <p14:creationId xmlns:p14="http://schemas.microsoft.com/office/powerpoint/2010/main" val="2704905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E63E3D52-B7A8-48BB-A75E-6624562C3177}"/>
              </a:ext>
            </a:extLst>
          </p:cNvPr>
          <p:cNvGraphicFramePr>
            <a:graphicFrameLocks noGrp="1"/>
          </p:cNvGraphicFramePr>
          <p:nvPr>
            <p:extLst>
              <p:ext uri="{D42A27DB-BD31-4B8C-83A1-F6EECF244321}">
                <p14:modId xmlns:p14="http://schemas.microsoft.com/office/powerpoint/2010/main" val="3931682249"/>
              </p:ext>
            </p:extLst>
          </p:nvPr>
        </p:nvGraphicFramePr>
        <p:xfrm>
          <a:off x="677007" y="1024955"/>
          <a:ext cx="7789985" cy="5642562"/>
        </p:xfrm>
        <a:graphic>
          <a:graphicData uri="http://schemas.openxmlformats.org/drawingml/2006/table">
            <a:tbl>
              <a:tblPr firstRow="1" bandRow="1">
                <a:tableStyleId>{5C22544A-7EE6-4342-B048-85BDC9FD1C3A}</a:tableStyleId>
              </a:tblPr>
              <a:tblGrid>
                <a:gridCol w="1887688">
                  <a:extLst>
                    <a:ext uri="{9D8B030D-6E8A-4147-A177-3AD203B41FA5}">
                      <a16:colId xmlns:a16="http://schemas.microsoft.com/office/drawing/2014/main" val="2589017197"/>
                    </a:ext>
                  </a:extLst>
                </a:gridCol>
                <a:gridCol w="2674479">
                  <a:extLst>
                    <a:ext uri="{9D8B030D-6E8A-4147-A177-3AD203B41FA5}">
                      <a16:colId xmlns:a16="http://schemas.microsoft.com/office/drawing/2014/main" val="196060297"/>
                    </a:ext>
                  </a:extLst>
                </a:gridCol>
                <a:gridCol w="3227818">
                  <a:extLst>
                    <a:ext uri="{9D8B030D-6E8A-4147-A177-3AD203B41FA5}">
                      <a16:colId xmlns:a16="http://schemas.microsoft.com/office/drawing/2014/main" val="1367651557"/>
                    </a:ext>
                  </a:extLst>
                </a:gridCol>
              </a:tblGrid>
              <a:tr h="224728">
                <a:tc>
                  <a:txBody>
                    <a:bodyPr/>
                    <a:lstStyle/>
                    <a:p>
                      <a:pPr algn="ctr"/>
                      <a:r>
                        <a:rPr lang="es-ES" sz="1100" dirty="0"/>
                        <a:t>NÚMERO DE EXPEDIENTE</a:t>
                      </a:r>
                      <a:endParaRPr lang="es-MX" sz="1100" dirty="0"/>
                    </a:p>
                  </a:txBody>
                  <a:tcPr marL="68580" marR="68580" marT="34290" marB="34290">
                    <a:solidFill>
                      <a:schemeClr val="tx2">
                        <a:lumMod val="50000"/>
                      </a:schemeClr>
                    </a:solidFill>
                  </a:tcPr>
                </a:tc>
                <a:tc>
                  <a:txBody>
                    <a:bodyPr/>
                    <a:lstStyle/>
                    <a:p>
                      <a:pPr algn="ctr"/>
                      <a:r>
                        <a:rPr lang="es-ES" sz="1100" dirty="0"/>
                        <a:t>ESTATUS</a:t>
                      </a:r>
                      <a:endParaRPr lang="es-MX" sz="1100" dirty="0"/>
                    </a:p>
                  </a:txBody>
                  <a:tcPr marL="68580" marR="68580" marT="34290" marB="34290">
                    <a:solidFill>
                      <a:schemeClr val="tx2">
                        <a:lumMod val="50000"/>
                      </a:schemeClr>
                    </a:solidFill>
                  </a:tcPr>
                </a:tc>
                <a:tc>
                  <a:txBody>
                    <a:bodyPr/>
                    <a:lstStyle/>
                    <a:p>
                      <a:pPr algn="ctr"/>
                      <a:r>
                        <a:rPr lang="es-ES" sz="1100" dirty="0"/>
                        <a:t>RESEÑA</a:t>
                      </a:r>
                      <a:endParaRPr lang="es-MX" sz="1100" dirty="0"/>
                    </a:p>
                  </a:txBody>
                  <a:tcPr marL="68580" marR="68580" marT="34290" marB="34290">
                    <a:solidFill>
                      <a:schemeClr val="tx2">
                        <a:lumMod val="50000"/>
                      </a:schemeClr>
                    </a:solidFill>
                  </a:tcPr>
                </a:tc>
                <a:extLst>
                  <a:ext uri="{0D108BD9-81ED-4DB2-BD59-A6C34878D82A}">
                    <a16:rowId xmlns:a16="http://schemas.microsoft.com/office/drawing/2014/main" val="3408294604"/>
                  </a:ext>
                </a:extLst>
              </a:tr>
              <a:tr h="1591811">
                <a:tc>
                  <a:txBody>
                    <a:bodyPr/>
                    <a:lstStyle/>
                    <a:p>
                      <a:pPr algn="ctr"/>
                      <a:endParaRPr lang="es-ES" sz="1200" dirty="0"/>
                    </a:p>
                    <a:p>
                      <a:pPr algn="ctr"/>
                      <a:r>
                        <a:rPr lang="es-ES" sz="1200" dirty="0"/>
                        <a:t>IPRA/82/2024</a:t>
                      </a:r>
                      <a:endParaRPr lang="es-MX" sz="1200" dirty="0"/>
                    </a:p>
                  </a:txBody>
                  <a:tcPr marL="68580" marR="68580" marT="34290" marB="34290">
                    <a:solidFill>
                      <a:schemeClr val="tx2">
                        <a:lumMod val="20000"/>
                        <a:lumOff val="80000"/>
                      </a:schemeClr>
                    </a:solidFill>
                  </a:tcPr>
                </a:tc>
                <a:tc>
                  <a:txBody>
                    <a:bodyPr/>
                    <a:lstStyle/>
                    <a:p>
                      <a:pPr algn="ctr"/>
                      <a:endParaRPr lang="es-ES" sz="1200" dirty="0"/>
                    </a:p>
                    <a:p>
                      <a:pPr algn="ctr"/>
                      <a:r>
                        <a:rPr lang="es-ES" sz="1200" dirty="0"/>
                        <a:t>TRÁMITE / EN ESPERA DE DEVOLUCIÓN DE EXPEDIENTE DE JUZGADOS.</a:t>
                      </a:r>
                      <a:endParaRPr lang="es-MX" sz="1200" dirty="0"/>
                    </a:p>
                  </a:txBody>
                  <a:tcPr marL="68580" marR="68580" marT="34290" marB="34290">
                    <a:solidFill>
                      <a:schemeClr val="tx2">
                        <a:lumMod val="20000"/>
                        <a:lumOff val="80000"/>
                      </a:schemeClr>
                    </a:solidFill>
                  </a:tcPr>
                </a:tc>
                <a:tc>
                  <a:txBody>
                    <a:bodyPr/>
                    <a:lstStyle/>
                    <a:p>
                      <a:pPr algn="just"/>
                      <a:r>
                        <a:rPr lang="es-ES" sz="1300" dirty="0"/>
                        <a:t>Se da inicio al señalarse que un servidor público hace comentarios ofensivos a sus compañeros, teniendo acciones de falta de empatía, regañándolos, ofendiéndolos y sobajándolos frente al personal de la Institución, además de no permitirles tomar agua durante la jornada laboral, aun y cuando se encuentran en condiciones de calor. </a:t>
                      </a:r>
                      <a:endParaRPr lang="es-MX" sz="1300" dirty="0"/>
                    </a:p>
                  </a:txBody>
                  <a:tcPr marL="68580" marR="68580" marT="34290" marB="34290">
                    <a:solidFill>
                      <a:schemeClr val="tx2">
                        <a:lumMod val="20000"/>
                        <a:lumOff val="80000"/>
                      </a:schemeClr>
                    </a:solidFill>
                  </a:tcPr>
                </a:tc>
                <a:extLst>
                  <a:ext uri="{0D108BD9-81ED-4DB2-BD59-A6C34878D82A}">
                    <a16:rowId xmlns:a16="http://schemas.microsoft.com/office/drawing/2014/main" val="1503746133"/>
                  </a:ext>
                </a:extLst>
              </a:tr>
              <a:tr h="910542">
                <a:tc>
                  <a:txBody>
                    <a:bodyPr/>
                    <a:lstStyle/>
                    <a:p>
                      <a:pPr algn="ctr"/>
                      <a:r>
                        <a:rPr lang="es-MX" sz="1200" dirty="0"/>
                        <a:t>IPRA/47/2025</a:t>
                      </a:r>
                    </a:p>
                  </a:txBody>
                  <a:tcPr marL="68580" marR="68580" marT="34290" marB="34290" anchor="c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t>TRÁMITE</a:t>
                      </a:r>
                      <a:endParaRPr lang="es-MX" sz="1200" dirty="0"/>
                    </a:p>
                  </a:txBody>
                  <a:tcPr marL="68580" marR="68580" marT="34290" marB="34290" anchor="ctr">
                    <a:solidFill>
                      <a:schemeClr val="tx2">
                        <a:lumMod val="20000"/>
                        <a:lumOff val="80000"/>
                      </a:schemeClr>
                    </a:solidFill>
                  </a:tcPr>
                </a:tc>
                <a:tc>
                  <a:txBody>
                    <a:bodyPr/>
                    <a:lstStyle/>
                    <a:p>
                      <a:pPr algn="just"/>
                      <a:r>
                        <a:rPr lang="es-ES" sz="1300" b="0" i="0" kern="1200" dirty="0">
                          <a:solidFill>
                            <a:schemeClr val="dk1"/>
                          </a:solidFill>
                          <a:effectLst/>
                          <a:latin typeface="+mn-lt"/>
                          <a:ea typeface="+mn-ea"/>
                          <a:cs typeface="+mn-cs"/>
                        </a:rPr>
                        <a:t>Se inicia la investigación al referir la denunciante que una compañera de trabajo realiza acoso laboral, tiene un trato desigual, discriminatorio y déspota,  hacia su persona</a:t>
                      </a:r>
                      <a:r>
                        <a:rPr lang="es-ES" sz="1300" dirty="0"/>
                        <a:t>. </a:t>
                      </a:r>
                    </a:p>
                  </a:txBody>
                  <a:tcPr marL="68580" marR="68580" marT="34290" marB="34290">
                    <a:solidFill>
                      <a:schemeClr val="tx2">
                        <a:lumMod val="20000"/>
                        <a:lumOff val="80000"/>
                      </a:schemeClr>
                    </a:solidFill>
                  </a:tcPr>
                </a:tc>
                <a:extLst>
                  <a:ext uri="{0D108BD9-81ED-4DB2-BD59-A6C34878D82A}">
                    <a16:rowId xmlns:a16="http://schemas.microsoft.com/office/drawing/2014/main" val="2064139114"/>
                  </a:ext>
                </a:extLst>
              </a:tr>
              <a:tr h="2703991">
                <a:tc>
                  <a:txBody>
                    <a:bodyPr/>
                    <a:lstStyle/>
                    <a:p>
                      <a:pPr algn="ctr"/>
                      <a:r>
                        <a:rPr lang="es-ES" sz="1200" dirty="0"/>
                        <a:t>C/S/PRA/12/2025</a:t>
                      </a:r>
                      <a:endParaRPr lang="es-MX" sz="1200" dirty="0"/>
                    </a:p>
                  </a:txBody>
                  <a:tcPr marL="68580" marR="68580" marT="34290" marB="34290" anchor="ctr">
                    <a:solidFill>
                      <a:schemeClr val="tx2">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200" dirty="0"/>
                        <a:t>EN SUBSTANCIACIÓN DE PROCEDIMIENTO DE RESPONSABILIDAD ADMINISTRATIVA</a:t>
                      </a:r>
                      <a:endParaRPr lang="es-MX" sz="1200" dirty="0"/>
                    </a:p>
                  </a:txBody>
                  <a:tcPr marL="68580" marR="68580" marT="34290" marB="34290" anchor="ctr">
                    <a:solidFill>
                      <a:schemeClr val="tx2">
                        <a:lumMod val="20000"/>
                        <a:lumOff val="80000"/>
                      </a:schemeClr>
                    </a:solidFill>
                  </a:tcPr>
                </a:tc>
                <a:tc>
                  <a:txBody>
                    <a:bodyPr/>
                    <a:lstStyle/>
                    <a:p>
                      <a:pPr algn="just"/>
                      <a:r>
                        <a:rPr lang="es-ES" sz="1300" dirty="0"/>
                        <a:t>Se da inicio por el informe de presunta responsabilidad administrativa emitido por la Autoridad Investigadora de la Contraloría, al señalar que se infringió el contenido del artículo 49, fracción I, de la Ley General de Responsabilidades Administrativas, en dieciséis ocasiones, al haber ordenado a diversos compañeros bajo su cargo que no se relacionaran con el resto de sus compañeros en la misma Unidad, al haber ordenado a diversos compañeros la realización de sus actividades personales en horario laboral y al haber ejercido violencia en contra de diversos compañeros bajo su cargo</a:t>
                      </a:r>
                    </a:p>
                  </a:txBody>
                  <a:tcPr marL="68580" marR="68580" marT="34290" marB="34290">
                    <a:solidFill>
                      <a:schemeClr val="tx2">
                        <a:lumMod val="20000"/>
                        <a:lumOff val="80000"/>
                      </a:schemeClr>
                    </a:solidFill>
                  </a:tcPr>
                </a:tc>
                <a:extLst>
                  <a:ext uri="{0D108BD9-81ED-4DB2-BD59-A6C34878D82A}">
                    <a16:rowId xmlns:a16="http://schemas.microsoft.com/office/drawing/2014/main" val="3452380763"/>
                  </a:ext>
                </a:extLst>
              </a:tr>
            </a:tbl>
          </a:graphicData>
        </a:graphic>
      </p:graphicFrame>
    </p:spTree>
    <p:extLst>
      <p:ext uri="{BB962C8B-B14F-4D97-AF65-F5344CB8AC3E}">
        <p14:creationId xmlns:p14="http://schemas.microsoft.com/office/powerpoint/2010/main" val="3003988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7E6AC3-63C0-4FB8-9437-01A47992BF86}"/>
              </a:ext>
            </a:extLst>
          </p:cNvPr>
          <p:cNvSpPr txBox="1"/>
          <p:nvPr/>
        </p:nvSpPr>
        <p:spPr>
          <a:xfrm>
            <a:off x="703384" y="2309732"/>
            <a:ext cx="7737231" cy="1631216"/>
          </a:xfrm>
          <a:prstGeom prst="rect">
            <a:avLst/>
          </a:prstGeom>
          <a:noFill/>
        </p:spPr>
        <p:txBody>
          <a:bodyPr wrap="square" rtlCol="0">
            <a:spAutoFit/>
          </a:bodyPr>
          <a:lstStyle/>
          <a:p>
            <a:pPr algn="ctr"/>
            <a:r>
              <a:rPr lang="es-ES" sz="5000" b="1" dirty="0">
                <a:solidFill>
                  <a:schemeClr val="tx2">
                    <a:lumMod val="50000"/>
                  </a:schemeClr>
                </a:solidFill>
                <a:latin typeface="Myriad Pro" panose="020B0503030403020204" pitchFamily="34" charset="0"/>
                <a:ea typeface="+mj-ea"/>
                <a:cs typeface="+mj-cs"/>
              </a:rPr>
              <a:t>9. Auditoría de Certificación</a:t>
            </a:r>
            <a:endParaRPr lang="es-MX" b="1" dirty="0"/>
          </a:p>
        </p:txBody>
      </p:sp>
    </p:spTree>
    <p:extLst>
      <p:ext uri="{BB962C8B-B14F-4D97-AF65-F5344CB8AC3E}">
        <p14:creationId xmlns:p14="http://schemas.microsoft.com/office/powerpoint/2010/main" val="3040689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5669A85-8507-4D87-A399-E5DE0269BDCA}"/>
              </a:ext>
            </a:extLst>
          </p:cNvPr>
          <p:cNvPicPr>
            <a:picLocks noChangeAspect="1"/>
          </p:cNvPicPr>
          <p:nvPr/>
        </p:nvPicPr>
        <p:blipFill>
          <a:blip r:embed="rId2"/>
          <a:stretch>
            <a:fillRect/>
          </a:stretch>
        </p:blipFill>
        <p:spPr>
          <a:xfrm>
            <a:off x="118339" y="1503781"/>
            <a:ext cx="3149735" cy="4026311"/>
          </a:xfrm>
          <a:prstGeom prst="rect">
            <a:avLst/>
          </a:prstGeom>
        </p:spPr>
      </p:pic>
      <p:pic>
        <p:nvPicPr>
          <p:cNvPr id="5" name="Imagen 4">
            <a:extLst>
              <a:ext uri="{FF2B5EF4-FFF2-40B4-BE49-F238E27FC236}">
                <a16:creationId xmlns:a16="http://schemas.microsoft.com/office/drawing/2014/main" id="{C78A5AB6-8947-459B-8585-203463C95EDC}"/>
              </a:ext>
            </a:extLst>
          </p:cNvPr>
          <p:cNvPicPr>
            <a:picLocks noChangeAspect="1"/>
          </p:cNvPicPr>
          <p:nvPr/>
        </p:nvPicPr>
        <p:blipFill>
          <a:blip r:embed="rId3"/>
          <a:stretch>
            <a:fillRect/>
          </a:stretch>
        </p:blipFill>
        <p:spPr>
          <a:xfrm>
            <a:off x="3380571" y="1503781"/>
            <a:ext cx="5763429" cy="1343212"/>
          </a:xfrm>
          <a:prstGeom prst="rect">
            <a:avLst/>
          </a:prstGeom>
        </p:spPr>
      </p:pic>
      <p:pic>
        <p:nvPicPr>
          <p:cNvPr id="7" name="Imagen 6">
            <a:extLst>
              <a:ext uri="{FF2B5EF4-FFF2-40B4-BE49-F238E27FC236}">
                <a16:creationId xmlns:a16="http://schemas.microsoft.com/office/drawing/2014/main" id="{D25004C9-0697-428A-BC2E-6FF4B927B55A}"/>
              </a:ext>
            </a:extLst>
          </p:cNvPr>
          <p:cNvPicPr>
            <a:picLocks noChangeAspect="1"/>
          </p:cNvPicPr>
          <p:nvPr/>
        </p:nvPicPr>
        <p:blipFill>
          <a:blip r:embed="rId4"/>
          <a:stretch>
            <a:fillRect/>
          </a:stretch>
        </p:blipFill>
        <p:spPr>
          <a:xfrm>
            <a:off x="3380571" y="3022801"/>
            <a:ext cx="5715798" cy="2257740"/>
          </a:xfrm>
          <a:prstGeom prst="rect">
            <a:avLst/>
          </a:prstGeom>
        </p:spPr>
      </p:pic>
    </p:spTree>
    <p:extLst>
      <p:ext uri="{BB962C8B-B14F-4D97-AF65-F5344CB8AC3E}">
        <p14:creationId xmlns:p14="http://schemas.microsoft.com/office/powerpoint/2010/main" val="3621103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0A08F7C-0037-4392-B5E9-21FA66C3E3DF}"/>
              </a:ext>
            </a:extLst>
          </p:cNvPr>
          <p:cNvPicPr>
            <a:picLocks noChangeAspect="1"/>
          </p:cNvPicPr>
          <p:nvPr/>
        </p:nvPicPr>
        <p:blipFill>
          <a:blip r:embed="rId2"/>
          <a:stretch>
            <a:fillRect/>
          </a:stretch>
        </p:blipFill>
        <p:spPr>
          <a:xfrm>
            <a:off x="1494953" y="1103772"/>
            <a:ext cx="5744377" cy="771633"/>
          </a:xfrm>
          <a:prstGeom prst="rect">
            <a:avLst/>
          </a:prstGeom>
        </p:spPr>
      </p:pic>
      <p:pic>
        <p:nvPicPr>
          <p:cNvPr id="8" name="Imagen 7">
            <a:extLst>
              <a:ext uri="{FF2B5EF4-FFF2-40B4-BE49-F238E27FC236}">
                <a16:creationId xmlns:a16="http://schemas.microsoft.com/office/drawing/2014/main" id="{8E541B0D-176C-45A5-B40D-8390E70BDEAC}"/>
              </a:ext>
            </a:extLst>
          </p:cNvPr>
          <p:cNvPicPr>
            <a:picLocks noChangeAspect="1"/>
          </p:cNvPicPr>
          <p:nvPr/>
        </p:nvPicPr>
        <p:blipFill>
          <a:blip r:embed="rId3"/>
          <a:stretch>
            <a:fillRect/>
          </a:stretch>
        </p:blipFill>
        <p:spPr>
          <a:xfrm>
            <a:off x="2238127" y="2001387"/>
            <a:ext cx="4258031" cy="3752841"/>
          </a:xfrm>
          <a:prstGeom prst="rect">
            <a:avLst/>
          </a:prstGeom>
        </p:spPr>
      </p:pic>
      <p:pic>
        <p:nvPicPr>
          <p:cNvPr id="10" name="Imagen 9">
            <a:extLst>
              <a:ext uri="{FF2B5EF4-FFF2-40B4-BE49-F238E27FC236}">
                <a16:creationId xmlns:a16="http://schemas.microsoft.com/office/drawing/2014/main" id="{AA1919B1-CD77-405A-A2FF-4CC96CC9FAE9}"/>
              </a:ext>
            </a:extLst>
          </p:cNvPr>
          <p:cNvPicPr>
            <a:picLocks noChangeAspect="1"/>
          </p:cNvPicPr>
          <p:nvPr/>
        </p:nvPicPr>
        <p:blipFill>
          <a:blip r:embed="rId4"/>
          <a:stretch>
            <a:fillRect/>
          </a:stretch>
        </p:blipFill>
        <p:spPr>
          <a:xfrm>
            <a:off x="2330245" y="5724732"/>
            <a:ext cx="4199038" cy="314534"/>
          </a:xfrm>
          <a:prstGeom prst="rect">
            <a:avLst/>
          </a:prstGeom>
        </p:spPr>
      </p:pic>
      <p:sp>
        <p:nvSpPr>
          <p:cNvPr id="2" name="Rectángulo 1">
            <a:extLst>
              <a:ext uri="{FF2B5EF4-FFF2-40B4-BE49-F238E27FC236}">
                <a16:creationId xmlns:a16="http://schemas.microsoft.com/office/drawing/2014/main" id="{DC793DBD-3389-4CF3-969A-FEE2521728CB}"/>
              </a:ext>
            </a:extLst>
          </p:cNvPr>
          <p:cNvSpPr/>
          <p:nvPr/>
        </p:nvSpPr>
        <p:spPr>
          <a:xfrm>
            <a:off x="4642338" y="5187462"/>
            <a:ext cx="1945938" cy="8518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14556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E53D4F6-9294-4E05-A612-2861C2F033A9}"/>
              </a:ext>
            </a:extLst>
          </p:cNvPr>
          <p:cNvSpPr txBox="1"/>
          <p:nvPr/>
        </p:nvSpPr>
        <p:spPr>
          <a:xfrm>
            <a:off x="427703" y="1120676"/>
            <a:ext cx="8347587" cy="2367318"/>
          </a:xfrm>
          <a:prstGeom prst="rect">
            <a:avLst/>
          </a:prstGeom>
          <a:noFill/>
        </p:spPr>
        <p:txBody>
          <a:bodyPr wrap="square" rtlCol="0">
            <a:spAutoFit/>
          </a:bodyPr>
          <a:lstStyle/>
          <a:p>
            <a:pPr algn="ctr"/>
            <a:r>
              <a:rPr lang="es-MX" b="1" dirty="0"/>
              <a:t>Acciones a seguir</a:t>
            </a:r>
          </a:p>
          <a:p>
            <a:pPr algn="ctr"/>
            <a:endParaRPr lang="es-MX" b="1" dirty="0"/>
          </a:p>
          <a:p>
            <a:pPr algn="ctr"/>
            <a:endParaRPr lang="es-MX" b="1" dirty="0"/>
          </a:p>
          <a:p>
            <a:pPr marL="285750" indent="-285750" algn="just">
              <a:buFont typeface="Arial" panose="020B0604020202020204" pitchFamily="34" charset="0"/>
              <a:buChar char="•"/>
            </a:pPr>
            <a:r>
              <a:rPr lang="es-MX" dirty="0"/>
              <a:t>Remisión de Plan de Acción a MAXAN, para solventar la no conformidad menor y oportunidad de mejora</a:t>
            </a:r>
          </a:p>
          <a:p>
            <a:pPr marL="285750" indent="-285750" algn="just">
              <a:buFont typeface="Arial" panose="020B0604020202020204" pitchFamily="34" charset="0"/>
              <a:buChar char="•"/>
            </a:pPr>
            <a:r>
              <a:rPr lang="es-MX" dirty="0"/>
              <a:t>Esperar la validación del Plan de Acción por el órgano certificador </a:t>
            </a:r>
            <a:r>
              <a:rPr lang="es-MX" b="1" dirty="0"/>
              <a:t>-</a:t>
            </a:r>
            <a:r>
              <a:rPr lang="es-MX" dirty="0"/>
              <a:t> </a:t>
            </a:r>
            <a:r>
              <a:rPr lang="es-MX" b="1" dirty="0"/>
              <a:t>este plan será objeto de verificación en la auditoria de seguimiento -</a:t>
            </a:r>
            <a:endParaRPr lang="es-MX" dirty="0"/>
          </a:p>
          <a:p>
            <a:pPr marL="285750" indent="-285750" algn="just">
              <a:buFont typeface="Arial" panose="020B0604020202020204" pitchFamily="34" charset="0"/>
              <a:buChar char="•"/>
            </a:pPr>
            <a:r>
              <a:rPr lang="es-MX" dirty="0"/>
              <a:t>Emisión de certificados</a:t>
            </a:r>
          </a:p>
        </p:txBody>
      </p:sp>
    </p:spTree>
    <p:extLst>
      <p:ext uri="{BB962C8B-B14F-4D97-AF65-F5344CB8AC3E}">
        <p14:creationId xmlns:p14="http://schemas.microsoft.com/office/powerpoint/2010/main" val="3040788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C74EEBF-023C-42DC-AD02-086261B5AB95}"/>
              </a:ext>
            </a:extLst>
          </p:cNvPr>
          <p:cNvPicPr>
            <a:picLocks noChangeAspect="1"/>
          </p:cNvPicPr>
          <p:nvPr/>
        </p:nvPicPr>
        <p:blipFill>
          <a:blip r:embed="rId2"/>
          <a:stretch>
            <a:fillRect/>
          </a:stretch>
        </p:blipFill>
        <p:spPr>
          <a:xfrm>
            <a:off x="2831123" y="875314"/>
            <a:ext cx="3630424" cy="5877177"/>
          </a:xfrm>
          <a:prstGeom prst="rect">
            <a:avLst/>
          </a:prstGeom>
        </p:spPr>
      </p:pic>
      <p:sp>
        <p:nvSpPr>
          <p:cNvPr id="5" name="Elipse 4">
            <a:extLst>
              <a:ext uri="{FF2B5EF4-FFF2-40B4-BE49-F238E27FC236}">
                <a16:creationId xmlns:a16="http://schemas.microsoft.com/office/drawing/2014/main" id="{75200D28-66C5-458B-989E-44C1052BA536}"/>
              </a:ext>
            </a:extLst>
          </p:cNvPr>
          <p:cNvSpPr/>
          <p:nvPr/>
        </p:nvSpPr>
        <p:spPr>
          <a:xfrm>
            <a:off x="2971799" y="4387360"/>
            <a:ext cx="2497015" cy="96715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n>
                <a:solidFill>
                  <a:srgbClr val="C00000"/>
                </a:solidFill>
              </a:ln>
              <a:noFill/>
            </a:endParaRPr>
          </a:p>
        </p:txBody>
      </p:sp>
    </p:spTree>
    <p:extLst>
      <p:ext uri="{BB962C8B-B14F-4D97-AF65-F5344CB8AC3E}">
        <p14:creationId xmlns:p14="http://schemas.microsoft.com/office/powerpoint/2010/main" val="3281928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81332" y="2247379"/>
            <a:ext cx="77724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5000" b="1" dirty="0">
                <a:solidFill>
                  <a:schemeClr val="tx2">
                    <a:lumMod val="50000"/>
                  </a:schemeClr>
                </a:solidFill>
                <a:latin typeface="Myriad Pro" panose="020B0503030403020204" pitchFamily="34" charset="0"/>
              </a:rPr>
              <a:t>4. Informe de seguimiento de acuerdos</a:t>
            </a:r>
          </a:p>
        </p:txBody>
      </p:sp>
    </p:spTree>
    <p:extLst>
      <p:ext uri="{BB962C8B-B14F-4D97-AF65-F5344CB8AC3E}">
        <p14:creationId xmlns:p14="http://schemas.microsoft.com/office/powerpoint/2010/main" val="3533381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5894A698-85FE-48EB-BE24-4DE4CD73FBDA}"/>
              </a:ext>
            </a:extLst>
          </p:cNvPr>
          <p:cNvGraphicFramePr>
            <a:graphicFrameLocks noGrp="1"/>
          </p:cNvGraphicFramePr>
          <p:nvPr>
            <p:extLst>
              <p:ext uri="{D42A27DB-BD31-4B8C-83A1-F6EECF244321}">
                <p14:modId xmlns:p14="http://schemas.microsoft.com/office/powerpoint/2010/main" val="491509423"/>
              </p:ext>
            </p:extLst>
          </p:nvPr>
        </p:nvGraphicFramePr>
        <p:xfrm>
          <a:off x="571501" y="1214438"/>
          <a:ext cx="8315324" cy="5190370"/>
        </p:xfrm>
        <a:graphic>
          <a:graphicData uri="http://schemas.openxmlformats.org/drawingml/2006/table">
            <a:tbl>
              <a:tblPr/>
              <a:tblGrid>
                <a:gridCol w="338961">
                  <a:extLst>
                    <a:ext uri="{9D8B030D-6E8A-4147-A177-3AD203B41FA5}">
                      <a16:colId xmlns:a16="http://schemas.microsoft.com/office/drawing/2014/main" val="3563618066"/>
                    </a:ext>
                  </a:extLst>
                </a:gridCol>
                <a:gridCol w="1257236">
                  <a:extLst>
                    <a:ext uri="{9D8B030D-6E8A-4147-A177-3AD203B41FA5}">
                      <a16:colId xmlns:a16="http://schemas.microsoft.com/office/drawing/2014/main" val="3579552790"/>
                    </a:ext>
                  </a:extLst>
                </a:gridCol>
                <a:gridCol w="1419013">
                  <a:extLst>
                    <a:ext uri="{9D8B030D-6E8A-4147-A177-3AD203B41FA5}">
                      <a16:colId xmlns:a16="http://schemas.microsoft.com/office/drawing/2014/main" val="2623373020"/>
                    </a:ext>
                  </a:extLst>
                </a:gridCol>
                <a:gridCol w="1152467">
                  <a:extLst>
                    <a:ext uri="{9D8B030D-6E8A-4147-A177-3AD203B41FA5}">
                      <a16:colId xmlns:a16="http://schemas.microsoft.com/office/drawing/2014/main" val="2509591380"/>
                    </a:ext>
                  </a:extLst>
                </a:gridCol>
                <a:gridCol w="4147647">
                  <a:extLst>
                    <a:ext uri="{9D8B030D-6E8A-4147-A177-3AD203B41FA5}">
                      <a16:colId xmlns:a16="http://schemas.microsoft.com/office/drawing/2014/main" val="1475340215"/>
                    </a:ext>
                  </a:extLst>
                </a:gridCol>
              </a:tblGrid>
              <a:tr h="124268">
                <a:tc>
                  <a:txBody>
                    <a:bodyPr/>
                    <a:lstStyle/>
                    <a:p>
                      <a:pPr algn="ctr" fontAlgn="ctr"/>
                      <a:r>
                        <a:rPr lang="es-MX" sz="1000" b="1" i="0" u="none" strike="noStrike">
                          <a:solidFill>
                            <a:srgbClr val="000000"/>
                          </a:solidFill>
                          <a:effectLst/>
                          <a:latin typeface="Verdana" panose="020B0604030504040204" pitchFamily="34" charset="0"/>
                        </a:rPr>
                        <a:t>No.</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Requisito</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Evidencias</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Planear</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Hacer </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85923"/>
                  </a:ext>
                </a:extLst>
              </a:tr>
              <a:tr h="3104707">
                <a:tc>
                  <a:txBody>
                    <a:bodyPr/>
                    <a:lstStyle/>
                    <a:p>
                      <a:pPr algn="ctr" fontAlgn="ctr"/>
                      <a:r>
                        <a:rPr lang="es-MX" sz="1000" b="1" i="0" u="none" strike="noStrike">
                          <a:solidFill>
                            <a:srgbClr val="000000"/>
                          </a:solidFill>
                          <a:effectLst/>
                          <a:latin typeface="Verdana" panose="020B0604030504040204" pitchFamily="34" charset="0"/>
                        </a:rPr>
                        <a:t>1</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s-MX" sz="1000" b="1" i="0" u="none" strike="noStrike" dirty="0">
                          <a:solidFill>
                            <a:srgbClr val="000000"/>
                          </a:solidFill>
                          <a:effectLst/>
                          <a:latin typeface="Verdana" panose="020B0604030504040204" pitchFamily="34" charset="0"/>
                        </a:rPr>
                        <a:t>5.3.3.4.5 </a:t>
                      </a:r>
                      <a:r>
                        <a:rPr lang="es-MX" sz="1000" b="0" i="0" u="none" strike="noStrike" dirty="0">
                          <a:solidFill>
                            <a:srgbClr val="000000"/>
                          </a:solidFill>
                          <a:effectLst/>
                          <a:latin typeface="Verdana" panose="020B0604030504040204" pitchFamily="34" charset="0"/>
                        </a:rPr>
                        <a:t>Utilizar lenguaje incluyente, no sexista y accesible</a:t>
                      </a:r>
                      <a:br>
                        <a:rPr lang="es-MX" sz="1000" b="0" i="0" u="none" strike="noStrike" dirty="0">
                          <a:solidFill>
                            <a:srgbClr val="000000"/>
                          </a:solidFill>
                          <a:effectLst/>
                          <a:latin typeface="Verdana" panose="020B0604030504040204" pitchFamily="34" charset="0"/>
                        </a:rPr>
                      </a:br>
                      <a:br>
                        <a:rPr lang="es-MX" sz="1000" b="0" i="0" u="none" strike="noStrike" dirty="0">
                          <a:solidFill>
                            <a:srgbClr val="000000"/>
                          </a:solidFill>
                          <a:effectLst/>
                          <a:latin typeface="Verdana" panose="020B0604030504040204" pitchFamily="34" charset="0"/>
                        </a:rPr>
                      </a:br>
                      <a:r>
                        <a:rPr lang="es-MX" sz="1000" b="1" i="0" u="none" strike="noStrike" dirty="0">
                          <a:solidFill>
                            <a:srgbClr val="000000"/>
                          </a:solidFill>
                          <a:effectLst/>
                          <a:latin typeface="Verdana" panose="020B0604030504040204" pitchFamily="34" charset="0"/>
                        </a:rPr>
                        <a:t>Oportunidad de Mejora</a:t>
                      </a:r>
                      <a:endParaRPr lang="es-MX" sz="1000" b="0" i="0" u="none" strike="noStrike" dirty="0">
                        <a:solidFill>
                          <a:srgbClr val="000000"/>
                        </a:solidFill>
                        <a:effectLst/>
                        <a:latin typeface="Verdana" panose="020B0604030504040204" pitchFamily="34" charset="0"/>
                      </a:endParaRP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ctr"/>
                      <a:r>
                        <a:rPr lang="es-MX" sz="1000" b="0" i="0" u="none" strike="noStrike" dirty="0">
                          <a:solidFill>
                            <a:srgbClr val="000000"/>
                          </a:solidFill>
                          <a:effectLst/>
                          <a:latin typeface="Verdana" panose="020B0604030504040204" pitchFamily="34" charset="0"/>
                        </a:rPr>
                        <a:t>Presentar documentos, imágenes, fotografías, etcétera, que comprueben la comunicación interna y externa con lenguaje incluyente, no sexista y accesible que se hayan utilizado en el centro de trabajo. </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ctr"/>
                      <a:r>
                        <a:rPr lang="es-MX" sz="1000" b="1" i="0" u="none" strike="noStrike" dirty="0">
                          <a:solidFill>
                            <a:srgbClr val="000000"/>
                          </a:solidFill>
                          <a:effectLst/>
                          <a:latin typeface="Verdana" panose="020B0604030504040204" pitchFamily="34" charset="0"/>
                        </a:rPr>
                        <a:t>Fortalecer el uso del lenguaje incluyente, no sexista y accesible.</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just" fontAlgn="auto"/>
                      <a:r>
                        <a:rPr lang="es-MX" sz="1000" b="0" i="0" u="none" strike="noStrike" dirty="0">
                          <a:solidFill>
                            <a:srgbClr val="000000"/>
                          </a:solidFill>
                          <a:effectLst/>
                          <a:latin typeface="Verdana" panose="020B0604030504040204" pitchFamily="34" charset="0"/>
                        </a:rPr>
                        <a:t>1. Reiterar la invitación mediante oficio a todo el personal de la Fiscalía General a través de las y los enlaces  de cada uno de los sitios, para hacer uso de lenguaje incluyente y no sexista, de manera escrita, oral y visual. </a:t>
                      </a:r>
                      <a:br>
                        <a:rPr lang="es-MX" sz="1000" b="0" i="0" u="none" strike="noStrike" dirty="0">
                          <a:solidFill>
                            <a:srgbClr val="000000"/>
                          </a:solidFill>
                          <a:effectLst/>
                          <a:latin typeface="Verdana" panose="020B0604030504040204" pitchFamily="34" charset="0"/>
                        </a:rPr>
                      </a:br>
                      <a:br>
                        <a:rPr lang="es-MX" sz="1000" b="0" i="0" u="none" strike="noStrike" dirty="0">
                          <a:solidFill>
                            <a:srgbClr val="000000"/>
                          </a:solidFill>
                          <a:effectLst/>
                          <a:latin typeface="Verdana" panose="020B0604030504040204" pitchFamily="34" charset="0"/>
                        </a:rPr>
                      </a:br>
                      <a:r>
                        <a:rPr lang="es-MX" sz="1000" b="1" i="0" u="none" strike="noStrike" dirty="0">
                          <a:solidFill>
                            <a:srgbClr val="000000"/>
                          </a:solidFill>
                          <a:effectLst/>
                          <a:latin typeface="Verdana" panose="020B0604030504040204" pitchFamily="34" charset="0"/>
                        </a:rPr>
                        <a:t>Fecha de realización: Cuatrimestralmente durante el año 2025 iniciando en junio a cargo de la Secretaría  y enlaces de seguimiento del Comité.</a:t>
                      </a:r>
                      <a:br>
                        <a:rPr lang="es-MX" sz="1000" b="0" i="0" u="none" strike="noStrike" dirty="0">
                          <a:solidFill>
                            <a:srgbClr val="000000"/>
                          </a:solidFill>
                          <a:effectLst/>
                          <a:latin typeface="Verdana" panose="020B0604030504040204" pitchFamily="34" charset="0"/>
                        </a:rPr>
                      </a:br>
                      <a:br>
                        <a:rPr lang="es-MX" sz="1000" b="0" i="0" u="none" strike="noStrike" dirty="0">
                          <a:solidFill>
                            <a:srgbClr val="000000"/>
                          </a:solidFill>
                          <a:effectLst/>
                          <a:latin typeface="Verdana" panose="020B0604030504040204" pitchFamily="34" charset="0"/>
                        </a:rPr>
                      </a:br>
                      <a:r>
                        <a:rPr lang="es-MX" sz="1000" b="0" i="0" u="none" strike="noStrike" dirty="0">
                          <a:solidFill>
                            <a:srgbClr val="000000"/>
                          </a:solidFill>
                          <a:effectLst/>
                          <a:latin typeface="Verdana" panose="020B0604030504040204" pitchFamily="34" charset="0"/>
                        </a:rPr>
                        <a:t>2. Recopilar evidencia escrita de difusión de la invitación.</a:t>
                      </a:r>
                      <a:br>
                        <a:rPr lang="es-MX" sz="1000" b="0" i="0" u="none" strike="noStrike" dirty="0">
                          <a:solidFill>
                            <a:srgbClr val="000000"/>
                          </a:solidFill>
                          <a:effectLst/>
                          <a:latin typeface="Verdana" panose="020B0604030504040204" pitchFamily="34" charset="0"/>
                        </a:rPr>
                      </a:br>
                      <a:br>
                        <a:rPr lang="es-MX" sz="1000" b="0" i="0" u="none" strike="noStrike" dirty="0">
                          <a:solidFill>
                            <a:srgbClr val="000000"/>
                          </a:solidFill>
                          <a:effectLst/>
                          <a:latin typeface="Verdana" panose="020B0604030504040204" pitchFamily="34" charset="0"/>
                        </a:rPr>
                      </a:br>
                      <a:r>
                        <a:rPr lang="es-MX" sz="1000" b="1" i="0" u="none" strike="noStrike" dirty="0">
                          <a:solidFill>
                            <a:srgbClr val="000000"/>
                          </a:solidFill>
                          <a:effectLst/>
                          <a:latin typeface="Verdana" panose="020B0604030504040204" pitchFamily="34" charset="0"/>
                        </a:rPr>
                        <a:t>Fecha de realización: julio 2025, a cargo de la Secretaría del Comité.</a:t>
                      </a:r>
                      <a:br>
                        <a:rPr lang="es-MX" sz="1000" b="0" i="0" u="none" strike="noStrike" dirty="0">
                          <a:solidFill>
                            <a:srgbClr val="000000"/>
                          </a:solidFill>
                          <a:effectLst/>
                          <a:latin typeface="Verdana" panose="020B0604030504040204" pitchFamily="34" charset="0"/>
                        </a:rPr>
                      </a:br>
                      <a:br>
                        <a:rPr lang="es-MX" sz="1000" b="0" i="0" u="none" strike="noStrike" dirty="0">
                          <a:solidFill>
                            <a:srgbClr val="000000"/>
                          </a:solidFill>
                          <a:effectLst/>
                          <a:latin typeface="Verdana" panose="020B0604030504040204" pitchFamily="34" charset="0"/>
                        </a:rPr>
                      </a:br>
                      <a:r>
                        <a:rPr lang="es-MX" sz="1000" b="0" i="0" u="none" strike="noStrike" dirty="0">
                          <a:solidFill>
                            <a:srgbClr val="000000"/>
                          </a:solidFill>
                          <a:effectLst/>
                          <a:latin typeface="Verdana" panose="020B0604030504040204" pitchFamily="34" charset="0"/>
                        </a:rPr>
                        <a:t>3. Generar </a:t>
                      </a:r>
                      <a:r>
                        <a:rPr lang="es-MX" sz="1000" b="0" i="0" u="none" strike="noStrike" dirty="0" err="1">
                          <a:solidFill>
                            <a:srgbClr val="000000"/>
                          </a:solidFill>
                          <a:effectLst/>
                          <a:latin typeface="Verdana" panose="020B0604030504040204" pitchFamily="34" charset="0"/>
                        </a:rPr>
                        <a:t>flyer</a:t>
                      </a:r>
                      <a:r>
                        <a:rPr lang="es-MX" sz="1000" b="0" i="0" u="none" strike="noStrike" dirty="0">
                          <a:solidFill>
                            <a:srgbClr val="000000"/>
                          </a:solidFill>
                          <a:effectLst/>
                          <a:latin typeface="Verdana" panose="020B0604030504040204" pitchFamily="34" charset="0"/>
                        </a:rPr>
                        <a:t> para hacer uso de lenguaje incluyente y no sexista, de manera escrita, oral y visual. </a:t>
                      </a:r>
                      <a:br>
                        <a:rPr lang="es-MX" sz="1000" b="0" i="0" u="none" strike="noStrike" dirty="0">
                          <a:solidFill>
                            <a:srgbClr val="000000"/>
                          </a:solidFill>
                          <a:effectLst/>
                          <a:latin typeface="Verdana" panose="020B0604030504040204" pitchFamily="34" charset="0"/>
                        </a:rPr>
                      </a:br>
                      <a:r>
                        <a:rPr lang="es-MX" sz="1000" b="1" i="0" u="none" strike="noStrike" dirty="0">
                          <a:solidFill>
                            <a:srgbClr val="000000"/>
                          </a:solidFill>
                          <a:effectLst/>
                          <a:latin typeface="Verdana" panose="020B0604030504040204" pitchFamily="34" charset="0"/>
                        </a:rPr>
                        <a:t>Fecha de realización: junio 2025 a cargo de Coordinación de Comunicación social.</a:t>
                      </a:r>
                      <a:br>
                        <a:rPr lang="es-MX" sz="1000" b="0" i="0" u="none" strike="noStrike" dirty="0">
                          <a:solidFill>
                            <a:srgbClr val="000000"/>
                          </a:solidFill>
                          <a:effectLst/>
                          <a:latin typeface="Verdana" panose="020B0604030504040204" pitchFamily="34" charset="0"/>
                        </a:rPr>
                      </a:br>
                      <a:br>
                        <a:rPr lang="es-MX" sz="1000" b="0" i="0" u="none" strike="noStrike" dirty="0">
                          <a:solidFill>
                            <a:srgbClr val="000000"/>
                          </a:solidFill>
                          <a:effectLst/>
                          <a:latin typeface="Verdana" panose="020B0604030504040204" pitchFamily="34" charset="0"/>
                        </a:rPr>
                      </a:br>
                      <a:r>
                        <a:rPr lang="es-MX" sz="1000" b="0" i="0" u="none" strike="noStrike" dirty="0">
                          <a:solidFill>
                            <a:srgbClr val="000000"/>
                          </a:solidFill>
                          <a:effectLst/>
                          <a:latin typeface="Verdana" panose="020B0604030504040204" pitchFamily="34" charset="0"/>
                        </a:rPr>
                        <a:t>4. Difundir </a:t>
                      </a:r>
                      <a:r>
                        <a:rPr lang="es-MX" sz="1000" b="0" i="0" u="none" strike="noStrike" dirty="0" err="1">
                          <a:solidFill>
                            <a:srgbClr val="000000"/>
                          </a:solidFill>
                          <a:effectLst/>
                          <a:latin typeface="Verdana" panose="020B0604030504040204" pitchFamily="34" charset="0"/>
                        </a:rPr>
                        <a:t>flyer</a:t>
                      </a:r>
                      <a:r>
                        <a:rPr lang="es-MX" sz="1000" b="0" i="0" u="none" strike="noStrike" dirty="0">
                          <a:solidFill>
                            <a:srgbClr val="000000"/>
                          </a:solidFill>
                          <a:effectLst/>
                          <a:latin typeface="Verdana" panose="020B0604030504040204" pitchFamily="34" charset="0"/>
                        </a:rPr>
                        <a:t> en la página web, grupo de WhatsApp oficial, pantallas existentes en las unidades administrativas, colocar carteles en los sitios y papel tapiz en pantallas de equipos de cómputo.</a:t>
                      </a:r>
                      <a:br>
                        <a:rPr lang="es-MX" sz="1000" b="0" i="0" u="none" strike="noStrike" dirty="0">
                          <a:solidFill>
                            <a:srgbClr val="000000"/>
                          </a:solidFill>
                          <a:effectLst/>
                          <a:latin typeface="Verdana" panose="020B0604030504040204" pitchFamily="34" charset="0"/>
                        </a:rPr>
                      </a:br>
                      <a:r>
                        <a:rPr lang="es-MX" sz="1000" b="1" i="0" u="none" strike="noStrike" dirty="0">
                          <a:solidFill>
                            <a:srgbClr val="000000"/>
                          </a:solidFill>
                          <a:effectLst/>
                          <a:latin typeface="Verdana" panose="020B0604030504040204" pitchFamily="34" charset="0"/>
                        </a:rPr>
                        <a:t>Fecha de realización: permanente durante el año 2025 a cargo de Coordinación de Comunicación social, Dirección de Tecnologías y enlaces de seguimiento.</a:t>
                      </a:r>
                      <a:br>
                        <a:rPr lang="es-MX" sz="1000" b="0" i="0" u="none" strike="noStrike" dirty="0">
                          <a:solidFill>
                            <a:srgbClr val="000000"/>
                          </a:solidFill>
                          <a:effectLst/>
                          <a:latin typeface="Verdana" panose="020B0604030504040204" pitchFamily="34" charset="0"/>
                        </a:rPr>
                      </a:br>
                      <a:br>
                        <a:rPr lang="es-MX" sz="1000" b="0" i="0" u="none" strike="noStrike" dirty="0">
                          <a:solidFill>
                            <a:srgbClr val="000000"/>
                          </a:solidFill>
                          <a:effectLst/>
                          <a:latin typeface="Verdana" panose="020B0604030504040204" pitchFamily="34" charset="0"/>
                        </a:rPr>
                      </a:br>
                      <a:r>
                        <a:rPr lang="es-MX" sz="1000" b="0" i="0" u="none" strike="noStrike" dirty="0">
                          <a:solidFill>
                            <a:srgbClr val="000000"/>
                          </a:solidFill>
                          <a:effectLst/>
                          <a:latin typeface="Verdana" panose="020B0604030504040204" pitchFamily="34" charset="0"/>
                        </a:rPr>
                        <a:t>5. Incluir en las capacitaciones de la PILND al personal de nuevo ingreso, temas y dinámicas relacionadas con lenguaje incluyente. </a:t>
                      </a:r>
                      <a:br>
                        <a:rPr lang="es-MX" sz="1000" b="0" i="0" u="none" strike="noStrike" dirty="0">
                          <a:solidFill>
                            <a:srgbClr val="000000"/>
                          </a:solidFill>
                          <a:effectLst/>
                          <a:latin typeface="Verdana" panose="020B0604030504040204" pitchFamily="34" charset="0"/>
                        </a:rPr>
                      </a:br>
                      <a:br>
                        <a:rPr lang="es-MX" sz="1000" b="0" i="0" u="none" strike="noStrike" dirty="0">
                          <a:solidFill>
                            <a:srgbClr val="000000"/>
                          </a:solidFill>
                          <a:effectLst/>
                          <a:latin typeface="Verdana" panose="020B0604030504040204" pitchFamily="34" charset="0"/>
                        </a:rPr>
                      </a:br>
                      <a:r>
                        <a:rPr lang="es-MX" sz="1000" b="1" i="0" u="none" strike="noStrike" dirty="0">
                          <a:solidFill>
                            <a:srgbClr val="000000"/>
                          </a:solidFill>
                          <a:effectLst/>
                          <a:latin typeface="Verdana" panose="020B0604030504040204" pitchFamily="34" charset="0"/>
                        </a:rPr>
                        <a:t>Fecha de realización: de acuerdo al flujo de personal de nuevo ingreso, a cargo de la </a:t>
                      </a:r>
                      <a:r>
                        <a:rPr lang="es-MX" sz="1000" b="1" i="0" u="none" strike="noStrike" dirty="0" err="1">
                          <a:solidFill>
                            <a:srgbClr val="000000"/>
                          </a:solidFill>
                          <a:effectLst/>
                          <a:latin typeface="Verdana" panose="020B0604030504040204" pitchFamily="34" charset="0"/>
                        </a:rPr>
                        <a:t>Ombudsperson</a:t>
                      </a:r>
                      <a:endParaRPr lang="es-MX" sz="1000" b="0" i="0" u="none" strike="noStrike" dirty="0">
                        <a:solidFill>
                          <a:srgbClr val="000000"/>
                        </a:solidFill>
                        <a:effectLst/>
                        <a:latin typeface="Verdana" panose="020B0604030504040204" pitchFamily="34" charset="0"/>
                      </a:endParaRPr>
                    </a:p>
                  </a:txBody>
                  <a:tcPr marL="4385" marR="4385" marT="43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452848659"/>
                  </a:ext>
                </a:extLst>
              </a:tr>
            </a:tbl>
          </a:graphicData>
        </a:graphic>
      </p:graphicFrame>
    </p:spTree>
    <p:extLst>
      <p:ext uri="{BB962C8B-B14F-4D97-AF65-F5344CB8AC3E}">
        <p14:creationId xmlns:p14="http://schemas.microsoft.com/office/powerpoint/2010/main" val="1753008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a 8">
            <a:extLst>
              <a:ext uri="{FF2B5EF4-FFF2-40B4-BE49-F238E27FC236}">
                <a16:creationId xmlns:a16="http://schemas.microsoft.com/office/drawing/2014/main" id="{53F6B8AF-A031-4D29-98E7-F1FD46284AE2}"/>
              </a:ext>
            </a:extLst>
          </p:cNvPr>
          <p:cNvGraphicFramePr>
            <a:graphicFrameLocks noGrp="1"/>
          </p:cNvGraphicFramePr>
          <p:nvPr>
            <p:extLst>
              <p:ext uri="{D42A27DB-BD31-4B8C-83A1-F6EECF244321}">
                <p14:modId xmlns:p14="http://schemas.microsoft.com/office/powerpoint/2010/main" val="1879653891"/>
              </p:ext>
            </p:extLst>
          </p:nvPr>
        </p:nvGraphicFramePr>
        <p:xfrm>
          <a:off x="571501" y="1214438"/>
          <a:ext cx="8315324" cy="3971170"/>
        </p:xfrm>
        <a:graphic>
          <a:graphicData uri="http://schemas.openxmlformats.org/drawingml/2006/table">
            <a:tbl>
              <a:tblPr/>
              <a:tblGrid>
                <a:gridCol w="338961">
                  <a:extLst>
                    <a:ext uri="{9D8B030D-6E8A-4147-A177-3AD203B41FA5}">
                      <a16:colId xmlns:a16="http://schemas.microsoft.com/office/drawing/2014/main" val="3563618066"/>
                    </a:ext>
                  </a:extLst>
                </a:gridCol>
                <a:gridCol w="1257236">
                  <a:extLst>
                    <a:ext uri="{9D8B030D-6E8A-4147-A177-3AD203B41FA5}">
                      <a16:colId xmlns:a16="http://schemas.microsoft.com/office/drawing/2014/main" val="3579552790"/>
                    </a:ext>
                  </a:extLst>
                </a:gridCol>
                <a:gridCol w="1419013">
                  <a:extLst>
                    <a:ext uri="{9D8B030D-6E8A-4147-A177-3AD203B41FA5}">
                      <a16:colId xmlns:a16="http://schemas.microsoft.com/office/drawing/2014/main" val="2623373020"/>
                    </a:ext>
                  </a:extLst>
                </a:gridCol>
                <a:gridCol w="1152467">
                  <a:extLst>
                    <a:ext uri="{9D8B030D-6E8A-4147-A177-3AD203B41FA5}">
                      <a16:colId xmlns:a16="http://schemas.microsoft.com/office/drawing/2014/main" val="2509591380"/>
                    </a:ext>
                  </a:extLst>
                </a:gridCol>
                <a:gridCol w="4147647">
                  <a:extLst>
                    <a:ext uri="{9D8B030D-6E8A-4147-A177-3AD203B41FA5}">
                      <a16:colId xmlns:a16="http://schemas.microsoft.com/office/drawing/2014/main" val="1475340215"/>
                    </a:ext>
                  </a:extLst>
                </a:gridCol>
              </a:tblGrid>
              <a:tr h="124268">
                <a:tc>
                  <a:txBody>
                    <a:bodyPr/>
                    <a:lstStyle/>
                    <a:p>
                      <a:pPr algn="ctr" fontAlgn="ctr"/>
                      <a:r>
                        <a:rPr lang="es-MX" sz="1000" b="1" i="0" u="none" strike="noStrike">
                          <a:solidFill>
                            <a:srgbClr val="000000"/>
                          </a:solidFill>
                          <a:effectLst/>
                          <a:latin typeface="Verdana" panose="020B0604030504040204" pitchFamily="34" charset="0"/>
                        </a:rPr>
                        <a:t>No.</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Requisito</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Evidencias</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Planear</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Hacer </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85923"/>
                  </a:ext>
                </a:extLst>
              </a:tr>
              <a:tr h="3104707">
                <a:tc>
                  <a:txBody>
                    <a:bodyPr/>
                    <a:lstStyle/>
                    <a:p>
                      <a:pPr algn="ctr" fontAlgn="ctr"/>
                      <a:r>
                        <a:rPr lang="es-MX" sz="1000" b="1" i="0" u="none" strike="noStrike" dirty="0">
                          <a:solidFill>
                            <a:srgbClr val="000000"/>
                          </a:solidFill>
                          <a:effectLst/>
                          <a:latin typeface="Verdana" panose="020B0604030504040204" pitchFamily="34" charset="0"/>
                        </a:rPr>
                        <a:t>2</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s-MX" sz="1000" b="0" i="0" u="none" strike="noStrike" dirty="0">
                          <a:solidFill>
                            <a:srgbClr val="000000"/>
                          </a:solidFill>
                          <a:effectLst/>
                          <a:latin typeface="Verdana" panose="020B0604030504040204" pitchFamily="34" charset="0"/>
                        </a:rPr>
                        <a:t>5.3.3.7.1 Mecanismos y regulaciones para prevenir, atender y sancionar las prácticas de discriminación y violencia laboral en el centro de trabajo.</a:t>
                      </a:r>
                    </a:p>
                    <a:p>
                      <a:pPr algn="ctr" fontAlgn="ctr"/>
                      <a:endParaRPr lang="es-MX" sz="1000" b="0" i="0" u="none" strike="noStrike" dirty="0">
                        <a:solidFill>
                          <a:srgbClr val="000000"/>
                        </a:solidFill>
                        <a:effectLst/>
                        <a:latin typeface="Verdana" panose="020B0604030504040204" pitchFamily="34" charset="0"/>
                      </a:endParaRPr>
                    </a:p>
                    <a:p>
                      <a:pPr algn="ctr" fontAlgn="ctr"/>
                      <a:r>
                        <a:rPr lang="es-MX" sz="1000" b="0" i="0" u="none" strike="noStrike" dirty="0">
                          <a:solidFill>
                            <a:srgbClr val="000000"/>
                          </a:solidFill>
                          <a:effectLst/>
                          <a:latin typeface="Verdana" panose="020B0604030504040204" pitchFamily="34" charset="0"/>
                        </a:rPr>
                        <a:t>No Conformidad Menor</a:t>
                      </a:r>
                    </a:p>
                    <a:p>
                      <a:pPr algn="ctr" fontAlgn="ctr"/>
                      <a:r>
                        <a:rPr lang="es-MX" sz="1000" b="0" i="0" u="none" strike="noStrike" dirty="0">
                          <a:solidFill>
                            <a:srgbClr val="000000"/>
                          </a:solidFill>
                          <a:effectLst/>
                          <a:latin typeface="Verdana" panose="020B0604030504040204" pitchFamily="34" charset="0"/>
                        </a:rPr>
                        <a:t>y</a:t>
                      </a:r>
                    </a:p>
                    <a:p>
                      <a:pPr algn="ctr" fontAlgn="ctr"/>
                      <a:r>
                        <a:rPr lang="es-MX" sz="1000" b="0" i="0" u="none" strike="noStrike" dirty="0">
                          <a:solidFill>
                            <a:srgbClr val="000000"/>
                          </a:solidFill>
                          <a:effectLst/>
                          <a:latin typeface="Verdana" panose="020B0604030504040204" pitchFamily="34" charset="0"/>
                        </a:rPr>
                        <a:t>Observación </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ctr"/>
                      <a:r>
                        <a:rPr lang="es-MX" sz="1000" b="0" i="0" u="none" strike="noStrike" dirty="0">
                          <a:solidFill>
                            <a:srgbClr val="000000"/>
                          </a:solidFill>
                          <a:effectLst/>
                          <a:latin typeface="Verdana" panose="020B0604030504040204" pitchFamily="34" charset="0"/>
                        </a:rPr>
                        <a:t>Presentar documento probatorio de la existencia de protocolos, códigos, lineamientos, procedimientos o disposiciones de otro tipo, presentados de forma escrita, para prevenir, atender y sancionar actos de violencia laboral y discriminación, entendida en términos de lo que establece la fracción III del artículo 1º de la LFPED. </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ctr"/>
                      <a:r>
                        <a:rPr lang="es-MX" sz="1000" b="1" i="0" u="none" strike="noStrike" dirty="0">
                          <a:solidFill>
                            <a:srgbClr val="000000"/>
                          </a:solidFill>
                          <a:effectLst/>
                          <a:latin typeface="Verdana" panose="020B0604030504040204" pitchFamily="34" charset="0"/>
                        </a:rPr>
                        <a:t>Elaborar el Protocolo de Violencia Laboral de la Fiscalía General del Estado de Querétaro, el cual incluya lineamientos  para prevenir, atender y sancionar actos de violencia laboral y discriminación al interior de la institución.</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just" fontAlgn="auto"/>
                      <a:r>
                        <a:rPr lang="es-MX" sz="1000" b="0" i="0" u="none" strike="noStrike" dirty="0">
                          <a:solidFill>
                            <a:srgbClr val="000000"/>
                          </a:solidFill>
                          <a:effectLst/>
                          <a:latin typeface="Verdana" panose="020B0604030504040204" pitchFamily="34" charset="0"/>
                        </a:rPr>
                        <a:t>1. Recabar información de los procesos llevados a cabo por la </a:t>
                      </a:r>
                      <a:r>
                        <a:rPr lang="es-MX" sz="1000" b="0" i="0" u="none" strike="noStrike" dirty="0" err="1">
                          <a:solidFill>
                            <a:srgbClr val="000000"/>
                          </a:solidFill>
                          <a:effectLst/>
                          <a:latin typeface="Verdana" panose="020B0604030504040204" pitchFamily="34" charset="0"/>
                        </a:rPr>
                        <a:t>ombudsperson</a:t>
                      </a:r>
                      <a:r>
                        <a:rPr lang="es-MX" sz="1000" b="0" i="0" u="none" strike="noStrike" dirty="0">
                          <a:solidFill>
                            <a:srgbClr val="000000"/>
                          </a:solidFill>
                          <a:effectLst/>
                          <a:latin typeface="Verdana" panose="020B0604030504040204" pitchFamily="34" charset="0"/>
                        </a:rPr>
                        <a:t> para la prevención y atención de la violencia laboral. </a:t>
                      </a:r>
                    </a:p>
                    <a:p>
                      <a:pPr algn="just" fontAlgn="auto"/>
                      <a:r>
                        <a:rPr lang="es-MX" sz="1000" b="0" i="0" u="none" strike="noStrike" dirty="0">
                          <a:solidFill>
                            <a:srgbClr val="000000"/>
                          </a:solidFill>
                          <a:effectLst/>
                          <a:latin typeface="Verdana" panose="020B0604030504040204" pitchFamily="34" charset="0"/>
                        </a:rPr>
                        <a:t>Fecha de realización: A más tardar junio de 2025 a cargo de la Secretaria del CILND.</a:t>
                      </a:r>
                    </a:p>
                    <a:p>
                      <a:pPr algn="just" fontAlgn="auto"/>
                      <a:endParaRPr lang="es-MX" sz="1000" b="0" i="0" u="none" strike="noStrike" dirty="0">
                        <a:solidFill>
                          <a:srgbClr val="000000"/>
                        </a:solidFill>
                        <a:effectLst/>
                        <a:latin typeface="Verdana" panose="020B0604030504040204" pitchFamily="34" charset="0"/>
                      </a:endParaRPr>
                    </a:p>
                    <a:p>
                      <a:pPr algn="just" fontAlgn="auto"/>
                      <a:r>
                        <a:rPr lang="es-MX" sz="1000" b="0" i="0" u="none" strike="noStrike" dirty="0">
                          <a:solidFill>
                            <a:srgbClr val="000000"/>
                          </a:solidFill>
                          <a:effectLst/>
                          <a:latin typeface="Verdana" panose="020B0604030504040204" pitchFamily="34" charset="0"/>
                        </a:rPr>
                        <a:t>2. Recabar información de los procesos llevados a cabo por la Contraloría para la atención y sanción de la violencia laboral. </a:t>
                      </a:r>
                    </a:p>
                    <a:p>
                      <a:pPr algn="just" fontAlgn="auto"/>
                      <a:r>
                        <a:rPr lang="es-MX" sz="1000" b="0" i="0" u="none" strike="noStrike" dirty="0">
                          <a:solidFill>
                            <a:srgbClr val="000000"/>
                          </a:solidFill>
                          <a:effectLst/>
                          <a:latin typeface="Verdana" panose="020B0604030504040204" pitchFamily="34" charset="0"/>
                        </a:rPr>
                        <a:t>Fecha de realización: A más tardar junio de 2025 a cargo de la Secretaria del CILND.</a:t>
                      </a:r>
                    </a:p>
                    <a:p>
                      <a:pPr algn="just" fontAlgn="auto"/>
                      <a:endParaRPr lang="es-MX" sz="1000" b="0" i="0" u="none" strike="noStrike" dirty="0">
                        <a:solidFill>
                          <a:srgbClr val="000000"/>
                        </a:solidFill>
                        <a:effectLst/>
                        <a:latin typeface="Verdana" panose="020B0604030504040204" pitchFamily="34" charset="0"/>
                      </a:endParaRPr>
                    </a:p>
                    <a:p>
                      <a:pPr algn="just" fontAlgn="auto"/>
                      <a:r>
                        <a:rPr lang="es-MX" sz="1000" b="0" i="0" u="none" strike="noStrike" dirty="0">
                          <a:solidFill>
                            <a:srgbClr val="000000"/>
                          </a:solidFill>
                          <a:effectLst/>
                          <a:latin typeface="Verdana" panose="020B0604030504040204" pitchFamily="34" charset="0"/>
                        </a:rPr>
                        <a:t>3. Consultar bibliografía que coadyuve a la construcción del Protocolo. </a:t>
                      </a:r>
                    </a:p>
                    <a:p>
                      <a:pPr algn="just" fontAlgn="auto"/>
                      <a:r>
                        <a:rPr lang="es-MX" sz="1000" b="0" i="0" u="none" strike="noStrike" dirty="0">
                          <a:solidFill>
                            <a:srgbClr val="000000"/>
                          </a:solidFill>
                          <a:effectLst/>
                          <a:latin typeface="Verdana" panose="020B0604030504040204" pitchFamily="34" charset="0"/>
                        </a:rPr>
                        <a:t>Fecha de realización: A más tardar junio de 2025 a cargo de la Secretaria del CILND.</a:t>
                      </a:r>
                    </a:p>
                    <a:p>
                      <a:pPr algn="just" fontAlgn="auto"/>
                      <a:endParaRPr lang="es-MX" sz="1000" b="0" i="0" u="none" strike="noStrike" dirty="0">
                        <a:solidFill>
                          <a:srgbClr val="000000"/>
                        </a:solidFill>
                        <a:effectLst/>
                        <a:latin typeface="Verdana" panose="020B0604030504040204" pitchFamily="34" charset="0"/>
                      </a:endParaRPr>
                    </a:p>
                    <a:p>
                      <a:pPr algn="just" fontAlgn="auto"/>
                      <a:r>
                        <a:rPr lang="es-MX" sz="1000" b="0" i="0" u="none" strike="noStrike" dirty="0">
                          <a:solidFill>
                            <a:srgbClr val="000000"/>
                          </a:solidFill>
                          <a:effectLst/>
                          <a:latin typeface="Verdana" panose="020B0604030504040204" pitchFamily="34" charset="0"/>
                        </a:rPr>
                        <a:t>4. Elaborar el Protocolo para Prevenir y Atender la Violencia Laboral en la Fiscalía General del Estado de Querétaro.</a:t>
                      </a:r>
                    </a:p>
                    <a:p>
                      <a:pPr algn="just" fontAlgn="auto"/>
                      <a:r>
                        <a:rPr lang="es-MX" sz="1000" b="0" i="0" u="none" strike="noStrike" dirty="0">
                          <a:solidFill>
                            <a:srgbClr val="000000"/>
                          </a:solidFill>
                          <a:effectLst/>
                          <a:latin typeface="Verdana" panose="020B0604030504040204" pitchFamily="34" charset="0"/>
                        </a:rPr>
                        <a:t>Fecha de realización: octubre 2025 a cargo de la Secretaria y vocales del CILND.</a:t>
                      </a:r>
                    </a:p>
                    <a:p>
                      <a:pPr algn="just" fontAlgn="auto"/>
                      <a:endParaRPr lang="es-MX" sz="1000" b="0" i="0" u="none" strike="noStrike" dirty="0">
                        <a:solidFill>
                          <a:srgbClr val="000000"/>
                        </a:solidFill>
                        <a:effectLst/>
                        <a:latin typeface="Verdana" panose="020B0604030504040204" pitchFamily="34" charset="0"/>
                      </a:endParaRPr>
                    </a:p>
                    <a:p>
                      <a:pPr algn="just" fontAlgn="auto"/>
                      <a:r>
                        <a:rPr lang="es-MX" sz="1000" b="0" i="0" u="none" strike="noStrike" dirty="0">
                          <a:solidFill>
                            <a:srgbClr val="000000"/>
                          </a:solidFill>
                          <a:effectLst/>
                          <a:latin typeface="Verdana" panose="020B0604030504040204" pitchFamily="34" charset="0"/>
                        </a:rPr>
                        <a:t>5. Obtener la autorización y firma del Fiscal General en el  Protocolo para Prevenir y Atender la Violencia Laboral en la Fiscalía General del Estado de Querétaro. </a:t>
                      </a:r>
                    </a:p>
                    <a:p>
                      <a:pPr algn="just" fontAlgn="auto"/>
                      <a:r>
                        <a:rPr lang="es-MX" sz="1000" b="0" i="0" u="none" strike="noStrike" dirty="0">
                          <a:solidFill>
                            <a:srgbClr val="000000"/>
                          </a:solidFill>
                          <a:effectLst/>
                          <a:latin typeface="Verdana" panose="020B0604030504040204" pitchFamily="34" charset="0"/>
                        </a:rPr>
                        <a:t>Fecha de realización: diciembre 2025 a cargo del CILND.</a:t>
                      </a:r>
                    </a:p>
                  </a:txBody>
                  <a:tcPr marL="4385" marR="4385" marT="43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452848659"/>
                  </a:ext>
                </a:extLst>
              </a:tr>
            </a:tbl>
          </a:graphicData>
        </a:graphic>
      </p:graphicFrame>
    </p:spTree>
    <p:extLst>
      <p:ext uri="{BB962C8B-B14F-4D97-AF65-F5344CB8AC3E}">
        <p14:creationId xmlns:p14="http://schemas.microsoft.com/office/powerpoint/2010/main" val="2705026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a:extLst>
              <a:ext uri="{FF2B5EF4-FFF2-40B4-BE49-F238E27FC236}">
                <a16:creationId xmlns:a16="http://schemas.microsoft.com/office/drawing/2014/main" id="{615C8685-B52C-47EC-8491-E2AF1A0EA46C}"/>
              </a:ext>
            </a:extLst>
          </p:cNvPr>
          <p:cNvGraphicFramePr>
            <a:graphicFrameLocks noGrp="1"/>
          </p:cNvGraphicFramePr>
          <p:nvPr>
            <p:extLst>
              <p:ext uri="{D42A27DB-BD31-4B8C-83A1-F6EECF244321}">
                <p14:modId xmlns:p14="http://schemas.microsoft.com/office/powerpoint/2010/main" val="4193974002"/>
              </p:ext>
            </p:extLst>
          </p:nvPr>
        </p:nvGraphicFramePr>
        <p:xfrm>
          <a:off x="542924" y="806570"/>
          <a:ext cx="8315324" cy="5937130"/>
        </p:xfrm>
        <a:graphic>
          <a:graphicData uri="http://schemas.openxmlformats.org/drawingml/2006/table">
            <a:tbl>
              <a:tblPr/>
              <a:tblGrid>
                <a:gridCol w="338961">
                  <a:extLst>
                    <a:ext uri="{9D8B030D-6E8A-4147-A177-3AD203B41FA5}">
                      <a16:colId xmlns:a16="http://schemas.microsoft.com/office/drawing/2014/main" val="3563618066"/>
                    </a:ext>
                  </a:extLst>
                </a:gridCol>
                <a:gridCol w="1257236">
                  <a:extLst>
                    <a:ext uri="{9D8B030D-6E8A-4147-A177-3AD203B41FA5}">
                      <a16:colId xmlns:a16="http://schemas.microsoft.com/office/drawing/2014/main" val="3579552790"/>
                    </a:ext>
                  </a:extLst>
                </a:gridCol>
                <a:gridCol w="1419013">
                  <a:extLst>
                    <a:ext uri="{9D8B030D-6E8A-4147-A177-3AD203B41FA5}">
                      <a16:colId xmlns:a16="http://schemas.microsoft.com/office/drawing/2014/main" val="2623373020"/>
                    </a:ext>
                  </a:extLst>
                </a:gridCol>
                <a:gridCol w="1152467">
                  <a:extLst>
                    <a:ext uri="{9D8B030D-6E8A-4147-A177-3AD203B41FA5}">
                      <a16:colId xmlns:a16="http://schemas.microsoft.com/office/drawing/2014/main" val="2509591380"/>
                    </a:ext>
                  </a:extLst>
                </a:gridCol>
                <a:gridCol w="4147647">
                  <a:extLst>
                    <a:ext uri="{9D8B030D-6E8A-4147-A177-3AD203B41FA5}">
                      <a16:colId xmlns:a16="http://schemas.microsoft.com/office/drawing/2014/main" val="1475340215"/>
                    </a:ext>
                  </a:extLst>
                </a:gridCol>
              </a:tblGrid>
              <a:tr h="145089">
                <a:tc>
                  <a:txBody>
                    <a:bodyPr/>
                    <a:lstStyle/>
                    <a:p>
                      <a:pPr algn="ctr" fontAlgn="ctr"/>
                      <a:r>
                        <a:rPr lang="es-MX" sz="1000" b="1" i="0" u="none" strike="noStrike">
                          <a:solidFill>
                            <a:srgbClr val="000000"/>
                          </a:solidFill>
                          <a:effectLst/>
                          <a:latin typeface="Verdana" panose="020B0604030504040204" pitchFamily="34" charset="0"/>
                        </a:rPr>
                        <a:t>No.</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Requisito</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Evidencias</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Planear</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Hacer </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85923"/>
                  </a:ext>
                </a:extLst>
              </a:tr>
              <a:tr h="5349129">
                <a:tc>
                  <a:txBody>
                    <a:bodyPr/>
                    <a:lstStyle/>
                    <a:p>
                      <a:pPr algn="ctr" fontAlgn="ctr"/>
                      <a:r>
                        <a:rPr lang="es-MX" sz="1000" b="1" i="0" u="none" strike="noStrike" dirty="0">
                          <a:solidFill>
                            <a:srgbClr val="000000"/>
                          </a:solidFill>
                          <a:effectLst/>
                          <a:latin typeface="Verdana" panose="020B0604030504040204" pitchFamily="34" charset="0"/>
                        </a:rPr>
                        <a:t>2</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s-MX" sz="1000" b="0" i="0" u="none" strike="noStrike" dirty="0">
                          <a:solidFill>
                            <a:srgbClr val="000000"/>
                          </a:solidFill>
                          <a:effectLst/>
                          <a:latin typeface="Verdana" panose="020B0604030504040204" pitchFamily="34" charset="0"/>
                        </a:rPr>
                        <a:t>5.3.3.7.1 Mecanismos y regulaciones para prevenir, atender y sancionar las prácticas de discriminación y violencia laboral en el centro de trabajo.</a:t>
                      </a:r>
                    </a:p>
                    <a:p>
                      <a:pPr algn="ctr" fontAlgn="ctr"/>
                      <a:endParaRPr lang="es-MX" sz="1000" b="0" i="0" u="none" strike="noStrike" dirty="0">
                        <a:solidFill>
                          <a:srgbClr val="000000"/>
                        </a:solidFill>
                        <a:effectLst/>
                        <a:latin typeface="Verdana" panose="020B0604030504040204" pitchFamily="34" charset="0"/>
                      </a:endParaRPr>
                    </a:p>
                    <a:p>
                      <a:pPr algn="ctr" fontAlgn="ctr"/>
                      <a:r>
                        <a:rPr lang="es-MX" sz="1000" b="0" i="0" u="none" strike="noStrike" dirty="0">
                          <a:solidFill>
                            <a:srgbClr val="000000"/>
                          </a:solidFill>
                          <a:effectLst/>
                          <a:latin typeface="Verdana" panose="020B0604030504040204" pitchFamily="34" charset="0"/>
                        </a:rPr>
                        <a:t>No Conformidad Menor</a:t>
                      </a:r>
                    </a:p>
                    <a:p>
                      <a:pPr algn="ctr" fontAlgn="ctr"/>
                      <a:r>
                        <a:rPr lang="es-MX" sz="1000" b="0" i="0" u="none" strike="noStrike" dirty="0">
                          <a:solidFill>
                            <a:srgbClr val="000000"/>
                          </a:solidFill>
                          <a:effectLst/>
                          <a:latin typeface="Verdana" panose="020B0604030504040204" pitchFamily="34" charset="0"/>
                        </a:rPr>
                        <a:t>y</a:t>
                      </a:r>
                    </a:p>
                    <a:p>
                      <a:pPr algn="ctr" fontAlgn="ctr"/>
                      <a:r>
                        <a:rPr lang="es-MX" sz="1000" b="0" i="0" u="none" strike="noStrike" dirty="0">
                          <a:solidFill>
                            <a:srgbClr val="000000"/>
                          </a:solidFill>
                          <a:effectLst/>
                          <a:latin typeface="Verdana" panose="020B0604030504040204" pitchFamily="34" charset="0"/>
                        </a:rPr>
                        <a:t>Observación </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s-MX" sz="1000" b="0" i="0" u="none" strike="noStrike" dirty="0">
                          <a:solidFill>
                            <a:srgbClr val="000000"/>
                          </a:solidFill>
                          <a:effectLst/>
                          <a:latin typeface="Verdana" panose="020B0604030504040204" pitchFamily="34" charset="0"/>
                        </a:rPr>
                        <a:t>Presentar elementos probatorios de la difusión del mecanismo </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s-MX" sz="1000" b="1" i="0" u="none" strike="noStrike" dirty="0">
                          <a:solidFill>
                            <a:srgbClr val="000000"/>
                          </a:solidFill>
                          <a:effectLst/>
                          <a:latin typeface="Verdana" panose="020B0604030504040204" pitchFamily="34" charset="0"/>
                        </a:rPr>
                        <a:t>Socializar el Protocolo para Prevenir y Atender la Violencia Laboral en la Fiscalía General del Estado de Querétaro</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just" fontAlgn="auto"/>
                      <a:r>
                        <a:rPr lang="es-MX" sz="1000" b="0" i="0" u="none" strike="noStrike" dirty="0">
                          <a:solidFill>
                            <a:srgbClr val="000000"/>
                          </a:solidFill>
                          <a:effectLst/>
                          <a:latin typeface="Verdana" panose="020B0604030504040204" pitchFamily="34" charset="0"/>
                        </a:rPr>
                        <a:t>1</a:t>
                      </a:r>
                      <a:r>
                        <a:rPr lang="es-MX" sz="900" b="0" i="0" u="none" strike="noStrike" dirty="0">
                          <a:solidFill>
                            <a:srgbClr val="000000"/>
                          </a:solidFill>
                          <a:effectLst/>
                          <a:latin typeface="Verdana" panose="020B0604030504040204" pitchFamily="34" charset="0"/>
                        </a:rPr>
                        <a:t>. Difundir mediante oficio a todo el personal de la Fiscalía General a través de las y los enlaces  de cada uno de los sitios, del Protocolo para Prevenir y Atender la Violencia Laboral en la Fiscalía General del Estado de Querétaro. </a:t>
                      </a:r>
                    </a:p>
                    <a:p>
                      <a:pPr algn="just" fontAlgn="auto"/>
                      <a:r>
                        <a:rPr lang="es-MX" sz="900" b="0" i="0" u="none" strike="noStrike" dirty="0">
                          <a:solidFill>
                            <a:srgbClr val="000000"/>
                          </a:solidFill>
                          <a:effectLst/>
                          <a:latin typeface="Verdana" panose="020B0604030504040204" pitchFamily="34" charset="0"/>
                        </a:rPr>
                        <a:t>Fecha de realización: enero 2026 a cargo de la Secretaría  y enlaces de seguimiento del Comité.</a:t>
                      </a:r>
                    </a:p>
                    <a:p>
                      <a:pPr algn="just" fontAlgn="auto"/>
                      <a:endParaRPr lang="es-MX" sz="900" b="0" i="0" u="none" strike="noStrike" dirty="0">
                        <a:solidFill>
                          <a:srgbClr val="000000"/>
                        </a:solidFill>
                        <a:effectLst/>
                        <a:latin typeface="Verdana" panose="020B0604030504040204" pitchFamily="34" charset="0"/>
                      </a:endParaRPr>
                    </a:p>
                    <a:p>
                      <a:pPr algn="just" fontAlgn="auto"/>
                      <a:r>
                        <a:rPr lang="es-MX" sz="900" b="0" i="0" u="none" strike="noStrike" dirty="0">
                          <a:solidFill>
                            <a:srgbClr val="000000"/>
                          </a:solidFill>
                          <a:effectLst/>
                          <a:latin typeface="Verdana" panose="020B0604030504040204" pitchFamily="34" charset="0"/>
                        </a:rPr>
                        <a:t>2. Recopilar evidencia escrita de difusión del del Protocolo para Prevenir y Atender la Violencia Laboral en la Fiscalía General del Estado de Querétaro</a:t>
                      </a:r>
                    </a:p>
                    <a:p>
                      <a:pPr algn="just" fontAlgn="auto"/>
                      <a:r>
                        <a:rPr lang="es-MX" sz="900" b="0" i="0" u="none" strike="noStrike" dirty="0">
                          <a:solidFill>
                            <a:srgbClr val="000000"/>
                          </a:solidFill>
                          <a:effectLst/>
                          <a:latin typeface="Verdana" panose="020B0604030504040204" pitchFamily="34" charset="0"/>
                        </a:rPr>
                        <a:t>Fecha de realización: febrero 2026, a cargo de </a:t>
                      </a:r>
                      <a:r>
                        <a:rPr lang="es-MX" sz="900" b="0" i="0" u="none" strike="noStrike" dirty="0" err="1">
                          <a:solidFill>
                            <a:srgbClr val="000000"/>
                          </a:solidFill>
                          <a:effectLst/>
                          <a:latin typeface="Verdana" panose="020B0604030504040204" pitchFamily="34" charset="0"/>
                        </a:rPr>
                        <a:t>de</a:t>
                      </a:r>
                      <a:r>
                        <a:rPr lang="es-MX" sz="900" b="0" i="0" u="none" strike="noStrike" dirty="0">
                          <a:solidFill>
                            <a:srgbClr val="000000"/>
                          </a:solidFill>
                          <a:effectLst/>
                          <a:latin typeface="Verdana" panose="020B0604030504040204" pitchFamily="34" charset="0"/>
                        </a:rPr>
                        <a:t> la Secretaría.</a:t>
                      </a:r>
                    </a:p>
                    <a:p>
                      <a:pPr algn="just" fontAlgn="auto"/>
                      <a:endParaRPr lang="es-MX" sz="900" b="0" i="0" u="none" strike="noStrike" dirty="0">
                        <a:solidFill>
                          <a:srgbClr val="000000"/>
                        </a:solidFill>
                        <a:effectLst/>
                        <a:latin typeface="Verdana" panose="020B0604030504040204" pitchFamily="34" charset="0"/>
                      </a:endParaRPr>
                    </a:p>
                    <a:p>
                      <a:pPr algn="just" fontAlgn="auto"/>
                      <a:r>
                        <a:rPr lang="es-MX" sz="900" b="0" i="0" u="none" strike="noStrike" dirty="0">
                          <a:solidFill>
                            <a:srgbClr val="000000"/>
                          </a:solidFill>
                          <a:effectLst/>
                          <a:latin typeface="Verdana" panose="020B0604030504040204" pitchFamily="34" charset="0"/>
                        </a:rPr>
                        <a:t>3. Incluir en el apartado de mecanismos para </a:t>
                      </a:r>
                      <a:r>
                        <a:rPr lang="es-MX" sz="900" b="0" i="0" u="none" strike="noStrike" dirty="0" err="1">
                          <a:solidFill>
                            <a:srgbClr val="000000"/>
                          </a:solidFill>
                          <a:effectLst/>
                          <a:latin typeface="Verdana" panose="020B0604030504040204" pitchFamily="34" charset="0"/>
                        </a:rPr>
                        <a:t>prevevir</a:t>
                      </a:r>
                      <a:r>
                        <a:rPr lang="es-MX" sz="900" b="0" i="0" u="none" strike="noStrike" dirty="0">
                          <a:solidFill>
                            <a:srgbClr val="000000"/>
                          </a:solidFill>
                          <a:effectLst/>
                          <a:latin typeface="Verdana" panose="020B0604030504040204" pitchFamily="34" charset="0"/>
                        </a:rPr>
                        <a:t>, atender y sancionar la discriminación y violencia laboral de la página web de la Fiscalía el del Protocolo para Prevenir y Atender la Violencia Laboral en la Fiscalía General del Estado de Querétaro.</a:t>
                      </a:r>
                    </a:p>
                    <a:p>
                      <a:pPr algn="just" fontAlgn="auto"/>
                      <a:r>
                        <a:rPr lang="es-MX" sz="900" b="0" i="0" u="none" strike="noStrike" dirty="0">
                          <a:solidFill>
                            <a:srgbClr val="000000"/>
                          </a:solidFill>
                          <a:effectLst/>
                          <a:latin typeface="Verdana" panose="020B0604030504040204" pitchFamily="34" charset="0"/>
                        </a:rPr>
                        <a:t>Fecha de realización: enero 2026 a cargo de la </a:t>
                      </a:r>
                      <a:r>
                        <a:rPr lang="es-MX" sz="900" b="0" i="0" u="none" strike="noStrike" dirty="0" err="1">
                          <a:solidFill>
                            <a:srgbClr val="000000"/>
                          </a:solidFill>
                          <a:effectLst/>
                          <a:latin typeface="Verdana" panose="020B0604030504040204" pitchFamily="34" charset="0"/>
                        </a:rPr>
                        <a:t>Secratría</a:t>
                      </a:r>
                      <a:r>
                        <a:rPr lang="es-MX" sz="900" b="0" i="0" u="none" strike="noStrike" dirty="0">
                          <a:solidFill>
                            <a:srgbClr val="000000"/>
                          </a:solidFill>
                          <a:effectLst/>
                          <a:latin typeface="Verdana" panose="020B0604030504040204" pitchFamily="34" charset="0"/>
                        </a:rPr>
                        <a:t> del Comité y Dirección de Tecnologías.</a:t>
                      </a:r>
                    </a:p>
                    <a:p>
                      <a:pPr algn="just" fontAlgn="auto"/>
                      <a:endParaRPr lang="es-MX" sz="900" b="0" i="0" u="none" strike="noStrike" dirty="0">
                        <a:solidFill>
                          <a:srgbClr val="000000"/>
                        </a:solidFill>
                        <a:effectLst/>
                        <a:latin typeface="Verdana" panose="020B0604030504040204" pitchFamily="34" charset="0"/>
                      </a:endParaRPr>
                    </a:p>
                    <a:p>
                      <a:pPr algn="just" fontAlgn="auto"/>
                      <a:r>
                        <a:rPr lang="es-MX" sz="900" b="0" i="0" u="none" strike="noStrike" dirty="0">
                          <a:solidFill>
                            <a:srgbClr val="000000"/>
                          </a:solidFill>
                          <a:effectLst/>
                          <a:latin typeface="Verdana" panose="020B0604030504040204" pitchFamily="34" charset="0"/>
                        </a:rPr>
                        <a:t>4. Generar </a:t>
                      </a:r>
                      <a:r>
                        <a:rPr lang="es-MX" sz="900" b="0" i="0" u="none" strike="noStrike" dirty="0" err="1">
                          <a:solidFill>
                            <a:srgbClr val="000000"/>
                          </a:solidFill>
                          <a:effectLst/>
                          <a:latin typeface="Verdana" panose="020B0604030504040204" pitchFamily="34" charset="0"/>
                        </a:rPr>
                        <a:t>flyer</a:t>
                      </a:r>
                      <a:r>
                        <a:rPr lang="es-MX" sz="900" b="0" i="0" u="none" strike="noStrike" dirty="0">
                          <a:solidFill>
                            <a:srgbClr val="000000"/>
                          </a:solidFill>
                          <a:effectLst/>
                          <a:latin typeface="Verdana" panose="020B0604030504040204" pitchFamily="34" charset="0"/>
                        </a:rPr>
                        <a:t> relativo al del Protocolo para Prevenir y Atender la Violencia Laboral en la Fiscalía General del Estado de Querétaro. </a:t>
                      </a:r>
                    </a:p>
                    <a:p>
                      <a:pPr algn="just" fontAlgn="auto"/>
                      <a:r>
                        <a:rPr lang="es-MX" sz="900" b="0" i="0" u="none" strike="noStrike" dirty="0">
                          <a:solidFill>
                            <a:srgbClr val="000000"/>
                          </a:solidFill>
                          <a:effectLst/>
                          <a:latin typeface="Verdana" panose="020B0604030504040204" pitchFamily="34" charset="0"/>
                        </a:rPr>
                        <a:t>Fecha de realización: enero 2026 a cargo de Coordinación de Comunicación social.</a:t>
                      </a:r>
                    </a:p>
                    <a:p>
                      <a:pPr algn="just" fontAlgn="auto"/>
                      <a:endParaRPr lang="es-MX" sz="900" b="0" i="0" u="none" strike="noStrike" dirty="0">
                        <a:solidFill>
                          <a:srgbClr val="000000"/>
                        </a:solidFill>
                        <a:effectLst/>
                        <a:latin typeface="Verdana" panose="020B0604030504040204" pitchFamily="34" charset="0"/>
                      </a:endParaRPr>
                    </a:p>
                    <a:p>
                      <a:pPr algn="just" fontAlgn="auto"/>
                      <a:r>
                        <a:rPr lang="es-MX" sz="900" b="0" i="0" u="none" strike="noStrike" dirty="0">
                          <a:solidFill>
                            <a:srgbClr val="000000"/>
                          </a:solidFill>
                          <a:effectLst/>
                          <a:latin typeface="Verdana" panose="020B0604030504040204" pitchFamily="34" charset="0"/>
                        </a:rPr>
                        <a:t>5. Difundir </a:t>
                      </a:r>
                      <a:r>
                        <a:rPr lang="es-MX" sz="900" b="0" i="0" u="none" strike="noStrike" dirty="0" err="1">
                          <a:solidFill>
                            <a:srgbClr val="000000"/>
                          </a:solidFill>
                          <a:effectLst/>
                          <a:latin typeface="Verdana" panose="020B0604030504040204" pitchFamily="34" charset="0"/>
                        </a:rPr>
                        <a:t>flyer</a:t>
                      </a:r>
                      <a:r>
                        <a:rPr lang="es-MX" sz="900" b="0" i="0" u="none" strike="noStrike" dirty="0">
                          <a:solidFill>
                            <a:srgbClr val="000000"/>
                          </a:solidFill>
                          <a:effectLst/>
                          <a:latin typeface="Verdana" panose="020B0604030504040204" pitchFamily="34" charset="0"/>
                        </a:rPr>
                        <a:t> en la página web, grupo de WhatsApp oficial y en áreas de publicación de los sitios.</a:t>
                      </a:r>
                    </a:p>
                    <a:p>
                      <a:pPr algn="just" fontAlgn="auto"/>
                      <a:r>
                        <a:rPr lang="es-MX" sz="900" b="0" i="0" u="none" strike="noStrike" dirty="0">
                          <a:solidFill>
                            <a:srgbClr val="000000"/>
                          </a:solidFill>
                          <a:effectLst/>
                          <a:latin typeface="Verdana" panose="020B0604030504040204" pitchFamily="34" charset="0"/>
                        </a:rPr>
                        <a:t>Fecha de realización: permanente durante el año 2026 a cargo de Coordinación de Comunicación social, Dirección de Tecnologías y enlaces de seguimiento.</a:t>
                      </a:r>
                    </a:p>
                    <a:p>
                      <a:pPr algn="just" fontAlgn="auto"/>
                      <a:endParaRPr lang="es-MX" sz="900" b="0" i="0" u="none" strike="noStrike" dirty="0">
                        <a:solidFill>
                          <a:srgbClr val="000000"/>
                        </a:solidFill>
                        <a:effectLst/>
                        <a:latin typeface="Verdana" panose="020B0604030504040204" pitchFamily="34" charset="0"/>
                      </a:endParaRPr>
                    </a:p>
                    <a:p>
                      <a:pPr algn="just" fontAlgn="auto"/>
                      <a:r>
                        <a:rPr lang="es-MX" sz="900" b="0" i="0" u="none" strike="noStrike" dirty="0">
                          <a:solidFill>
                            <a:srgbClr val="000000"/>
                          </a:solidFill>
                          <a:effectLst/>
                          <a:latin typeface="Verdana" panose="020B0604030504040204" pitchFamily="34" charset="0"/>
                        </a:rPr>
                        <a:t>6. </a:t>
                      </a:r>
                      <a:r>
                        <a:rPr lang="es-MX" sz="900" b="0" i="0" u="none" strike="noStrike" dirty="0" err="1">
                          <a:solidFill>
                            <a:srgbClr val="000000"/>
                          </a:solidFill>
                          <a:effectLst/>
                          <a:latin typeface="Verdana" panose="020B0604030504040204" pitchFamily="34" charset="0"/>
                        </a:rPr>
                        <a:t>LLevar</a:t>
                      </a:r>
                      <a:r>
                        <a:rPr lang="es-MX" sz="900" b="0" i="0" u="none" strike="noStrike" dirty="0">
                          <a:solidFill>
                            <a:srgbClr val="000000"/>
                          </a:solidFill>
                          <a:effectLst/>
                          <a:latin typeface="Verdana" panose="020B0604030504040204" pitchFamily="34" charset="0"/>
                        </a:rPr>
                        <a:t> a cabo acciones de capacitación del Protocolo para Prevenir y Atender la Violencia Laboral en la Fiscalía General del Estado de Querétaro, de manera inicial con personal directivo y enlaces de seguimiento. </a:t>
                      </a:r>
                    </a:p>
                    <a:p>
                      <a:pPr algn="just" fontAlgn="auto"/>
                      <a:r>
                        <a:rPr lang="es-MX" sz="900" b="0" i="0" u="none" strike="noStrike" dirty="0">
                          <a:solidFill>
                            <a:srgbClr val="000000"/>
                          </a:solidFill>
                          <a:effectLst/>
                          <a:latin typeface="Verdana" panose="020B0604030504040204" pitchFamily="34" charset="0"/>
                        </a:rPr>
                        <a:t>Fecha de realización: durante 2026 a cargo del Comité </a:t>
                      </a:r>
                    </a:p>
                    <a:p>
                      <a:pPr algn="just" fontAlgn="auto"/>
                      <a:endParaRPr lang="es-MX" sz="900" b="0" i="0" u="none" strike="noStrike" dirty="0">
                        <a:solidFill>
                          <a:srgbClr val="000000"/>
                        </a:solidFill>
                        <a:effectLst/>
                        <a:latin typeface="Verdana" panose="020B0604030504040204" pitchFamily="34" charset="0"/>
                      </a:endParaRPr>
                    </a:p>
                    <a:p>
                      <a:pPr algn="just" fontAlgn="auto"/>
                      <a:r>
                        <a:rPr lang="es-MX" sz="900" b="0" i="0" u="none" strike="noStrike" dirty="0">
                          <a:solidFill>
                            <a:srgbClr val="000000"/>
                          </a:solidFill>
                          <a:effectLst/>
                          <a:latin typeface="Verdana" panose="020B0604030504040204" pitchFamily="34" charset="0"/>
                        </a:rPr>
                        <a:t>7. Replicar la capacitación del Protocolo para Prevenir y Atender la Violencia Laboral en la Fiscalía General del Estado de Querétaro a la totalidad del personal.</a:t>
                      </a:r>
                    </a:p>
                    <a:p>
                      <a:pPr algn="just" fontAlgn="auto"/>
                      <a:endParaRPr lang="es-MX" sz="900" b="0" i="0" u="none" strike="noStrike" dirty="0">
                        <a:solidFill>
                          <a:srgbClr val="000000"/>
                        </a:solidFill>
                        <a:effectLst/>
                        <a:latin typeface="Verdana" panose="020B0604030504040204" pitchFamily="34" charset="0"/>
                      </a:endParaRPr>
                    </a:p>
                    <a:p>
                      <a:pPr algn="just" fontAlgn="auto"/>
                      <a:r>
                        <a:rPr lang="es-MX" sz="900" b="0" i="0" u="none" strike="noStrike" dirty="0">
                          <a:solidFill>
                            <a:srgbClr val="000000"/>
                          </a:solidFill>
                          <a:effectLst/>
                          <a:latin typeface="Verdana" panose="020B0604030504040204" pitchFamily="34" charset="0"/>
                        </a:rPr>
                        <a:t>Fecha de realización: durante 2026 a cargo del Comité y enlaces de seguimiento </a:t>
                      </a:r>
                    </a:p>
                  </a:txBody>
                  <a:tcPr marL="4385" marR="4385" marT="43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452848659"/>
                  </a:ext>
                </a:extLst>
              </a:tr>
            </a:tbl>
          </a:graphicData>
        </a:graphic>
      </p:graphicFrame>
    </p:spTree>
    <p:extLst>
      <p:ext uri="{BB962C8B-B14F-4D97-AF65-F5344CB8AC3E}">
        <p14:creationId xmlns:p14="http://schemas.microsoft.com/office/powerpoint/2010/main" val="1903172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a 8">
            <a:extLst>
              <a:ext uri="{FF2B5EF4-FFF2-40B4-BE49-F238E27FC236}">
                <a16:creationId xmlns:a16="http://schemas.microsoft.com/office/drawing/2014/main" id="{53F6B8AF-A031-4D29-98E7-F1FD46284AE2}"/>
              </a:ext>
            </a:extLst>
          </p:cNvPr>
          <p:cNvGraphicFramePr>
            <a:graphicFrameLocks noGrp="1"/>
          </p:cNvGraphicFramePr>
          <p:nvPr>
            <p:extLst>
              <p:ext uri="{D42A27DB-BD31-4B8C-83A1-F6EECF244321}">
                <p14:modId xmlns:p14="http://schemas.microsoft.com/office/powerpoint/2010/main" val="670463876"/>
              </p:ext>
            </p:extLst>
          </p:nvPr>
        </p:nvGraphicFramePr>
        <p:xfrm>
          <a:off x="571501" y="1214438"/>
          <a:ext cx="8315324" cy="3361570"/>
        </p:xfrm>
        <a:graphic>
          <a:graphicData uri="http://schemas.openxmlformats.org/drawingml/2006/table">
            <a:tbl>
              <a:tblPr/>
              <a:tblGrid>
                <a:gridCol w="338961">
                  <a:extLst>
                    <a:ext uri="{9D8B030D-6E8A-4147-A177-3AD203B41FA5}">
                      <a16:colId xmlns:a16="http://schemas.microsoft.com/office/drawing/2014/main" val="3563618066"/>
                    </a:ext>
                  </a:extLst>
                </a:gridCol>
                <a:gridCol w="1257236">
                  <a:extLst>
                    <a:ext uri="{9D8B030D-6E8A-4147-A177-3AD203B41FA5}">
                      <a16:colId xmlns:a16="http://schemas.microsoft.com/office/drawing/2014/main" val="3579552790"/>
                    </a:ext>
                  </a:extLst>
                </a:gridCol>
                <a:gridCol w="1419013">
                  <a:extLst>
                    <a:ext uri="{9D8B030D-6E8A-4147-A177-3AD203B41FA5}">
                      <a16:colId xmlns:a16="http://schemas.microsoft.com/office/drawing/2014/main" val="2623373020"/>
                    </a:ext>
                  </a:extLst>
                </a:gridCol>
                <a:gridCol w="1152467">
                  <a:extLst>
                    <a:ext uri="{9D8B030D-6E8A-4147-A177-3AD203B41FA5}">
                      <a16:colId xmlns:a16="http://schemas.microsoft.com/office/drawing/2014/main" val="2509591380"/>
                    </a:ext>
                  </a:extLst>
                </a:gridCol>
                <a:gridCol w="4147647">
                  <a:extLst>
                    <a:ext uri="{9D8B030D-6E8A-4147-A177-3AD203B41FA5}">
                      <a16:colId xmlns:a16="http://schemas.microsoft.com/office/drawing/2014/main" val="1475340215"/>
                    </a:ext>
                  </a:extLst>
                </a:gridCol>
              </a:tblGrid>
              <a:tr h="135940">
                <a:tc>
                  <a:txBody>
                    <a:bodyPr/>
                    <a:lstStyle/>
                    <a:p>
                      <a:pPr algn="ctr" fontAlgn="ctr"/>
                      <a:r>
                        <a:rPr lang="es-MX" sz="1000" b="1" i="0" u="none" strike="noStrike">
                          <a:solidFill>
                            <a:srgbClr val="000000"/>
                          </a:solidFill>
                          <a:effectLst/>
                          <a:latin typeface="Verdana" panose="020B0604030504040204" pitchFamily="34" charset="0"/>
                        </a:rPr>
                        <a:t>No.</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Requisito</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Evidencias</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Verdana" panose="020B0604030504040204" pitchFamily="34" charset="0"/>
                        </a:rPr>
                        <a:t>Planear</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000" b="1" i="0" u="none" strike="noStrike" dirty="0">
                          <a:solidFill>
                            <a:srgbClr val="000000"/>
                          </a:solidFill>
                          <a:effectLst/>
                          <a:latin typeface="Verdana" panose="020B0604030504040204" pitchFamily="34" charset="0"/>
                        </a:rPr>
                        <a:t>Hacer </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85923"/>
                  </a:ext>
                </a:extLst>
              </a:tr>
              <a:tr h="2778710">
                <a:tc>
                  <a:txBody>
                    <a:bodyPr/>
                    <a:lstStyle/>
                    <a:p>
                      <a:pPr algn="ctr" fontAlgn="ctr"/>
                      <a:r>
                        <a:rPr lang="es-MX" sz="1000" b="1" i="0" u="none" strike="noStrike" dirty="0">
                          <a:solidFill>
                            <a:srgbClr val="000000"/>
                          </a:solidFill>
                          <a:effectLst/>
                          <a:latin typeface="Verdana" panose="020B0604030504040204" pitchFamily="34" charset="0"/>
                        </a:rPr>
                        <a:t>2</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s-MX" sz="1000" b="0" i="0" u="none" strike="noStrike" dirty="0">
                          <a:solidFill>
                            <a:srgbClr val="000000"/>
                          </a:solidFill>
                          <a:effectLst/>
                          <a:latin typeface="Verdana" panose="020B0604030504040204" pitchFamily="34" charset="0"/>
                        </a:rPr>
                        <a:t>5.3.3.7.1 Mecanismos y regulaciones para prevenir, atender y sancionar las prácticas de discriminación y violencia laboral en el centro de trabajo.</a:t>
                      </a:r>
                    </a:p>
                    <a:p>
                      <a:pPr algn="ctr" fontAlgn="ctr"/>
                      <a:endParaRPr lang="es-MX" sz="1000" b="0" i="0" u="none" strike="noStrike" dirty="0">
                        <a:solidFill>
                          <a:srgbClr val="000000"/>
                        </a:solidFill>
                        <a:effectLst/>
                        <a:latin typeface="Verdana" panose="020B0604030504040204" pitchFamily="34" charset="0"/>
                      </a:endParaRPr>
                    </a:p>
                    <a:p>
                      <a:pPr algn="ctr" fontAlgn="ctr"/>
                      <a:r>
                        <a:rPr lang="es-MX" sz="1000" b="0" i="0" u="none" strike="noStrike" dirty="0">
                          <a:solidFill>
                            <a:srgbClr val="000000"/>
                          </a:solidFill>
                          <a:effectLst/>
                          <a:latin typeface="Verdana" panose="020B0604030504040204" pitchFamily="34" charset="0"/>
                        </a:rPr>
                        <a:t>No Conformidad Menor</a:t>
                      </a:r>
                    </a:p>
                    <a:p>
                      <a:pPr algn="ctr" fontAlgn="ctr"/>
                      <a:r>
                        <a:rPr lang="es-MX" sz="1000" b="0" i="0" u="none" strike="noStrike" dirty="0">
                          <a:solidFill>
                            <a:srgbClr val="000000"/>
                          </a:solidFill>
                          <a:effectLst/>
                          <a:latin typeface="Verdana" panose="020B0604030504040204" pitchFamily="34" charset="0"/>
                        </a:rPr>
                        <a:t>y</a:t>
                      </a:r>
                    </a:p>
                    <a:p>
                      <a:pPr algn="ctr" fontAlgn="ctr"/>
                      <a:r>
                        <a:rPr lang="es-MX" sz="1000" b="0" i="0" u="none" strike="noStrike" dirty="0">
                          <a:solidFill>
                            <a:srgbClr val="000000"/>
                          </a:solidFill>
                          <a:effectLst/>
                          <a:latin typeface="Verdana" panose="020B0604030504040204" pitchFamily="34" charset="0"/>
                        </a:rPr>
                        <a:t>Observación </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s-MX" sz="1000" b="0" i="0" u="none" strike="noStrike" dirty="0">
                          <a:solidFill>
                            <a:srgbClr val="000000"/>
                          </a:solidFill>
                          <a:effectLst/>
                          <a:latin typeface="Verdana" panose="020B0604030504040204" pitchFamily="34" charset="0"/>
                        </a:rPr>
                        <a:t>Presentar informes que acrediten la ejecución de acciones de prevención de las prácticas de discriminación y violencia laboral, desagregados por sexo.</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s-MX" sz="1000" b="1" i="0" u="none" strike="noStrike" dirty="0">
                          <a:solidFill>
                            <a:srgbClr val="000000"/>
                          </a:solidFill>
                          <a:effectLst/>
                          <a:latin typeface="Verdana" panose="020B0604030504040204" pitchFamily="34" charset="0"/>
                        </a:rPr>
                        <a:t>Incluir en los informes de ejecución de acciones del CILND y </a:t>
                      </a:r>
                      <a:r>
                        <a:rPr lang="es-MX" sz="1000" b="1" i="0" u="none" strike="noStrike" dirty="0" err="1">
                          <a:solidFill>
                            <a:srgbClr val="000000"/>
                          </a:solidFill>
                          <a:effectLst/>
                          <a:latin typeface="Verdana" panose="020B0604030504040204" pitchFamily="34" charset="0"/>
                        </a:rPr>
                        <a:t>Ombudsperson</a:t>
                      </a:r>
                      <a:r>
                        <a:rPr lang="es-MX" sz="1000" b="1" i="0" u="none" strike="noStrike" dirty="0">
                          <a:solidFill>
                            <a:srgbClr val="000000"/>
                          </a:solidFill>
                          <a:effectLst/>
                          <a:latin typeface="Verdana" panose="020B0604030504040204" pitchFamily="34" charset="0"/>
                        </a:rPr>
                        <a:t>, información desagregada por sexo, en todos aquellos datos cuantitativos generados. </a:t>
                      </a:r>
                    </a:p>
                  </a:txBody>
                  <a:tcPr marL="4385" marR="4385" marT="4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just" fontAlgn="auto"/>
                      <a:r>
                        <a:rPr lang="es-MX" sz="1000" b="0" i="0" u="none" strike="noStrike" dirty="0">
                          <a:solidFill>
                            <a:srgbClr val="000000"/>
                          </a:solidFill>
                          <a:effectLst/>
                          <a:latin typeface="Verdana" panose="020B0604030504040204" pitchFamily="34" charset="0"/>
                        </a:rPr>
                        <a:t>1. Generar informe anual de actividades desagregado por sexo, en todos aquellos datos cuantitativos generados.</a:t>
                      </a:r>
                    </a:p>
                    <a:p>
                      <a:pPr algn="just" fontAlgn="auto"/>
                      <a:r>
                        <a:rPr lang="es-MX" sz="1000" b="0" i="0" u="none" strike="noStrike" dirty="0">
                          <a:solidFill>
                            <a:srgbClr val="000000"/>
                          </a:solidFill>
                          <a:effectLst/>
                          <a:latin typeface="Verdana" panose="020B0604030504040204" pitchFamily="34" charset="0"/>
                        </a:rPr>
                        <a:t>Fecha límite: diciembre 2025 a cargo de  las y los integrantes del Comité.</a:t>
                      </a:r>
                    </a:p>
                    <a:p>
                      <a:pPr algn="just" fontAlgn="auto"/>
                      <a:endParaRPr lang="es-MX" sz="1000" b="0" i="0" u="none" strike="noStrike" dirty="0">
                        <a:solidFill>
                          <a:srgbClr val="000000"/>
                        </a:solidFill>
                        <a:effectLst/>
                        <a:latin typeface="Verdana" panose="020B0604030504040204" pitchFamily="34" charset="0"/>
                      </a:endParaRPr>
                    </a:p>
                    <a:p>
                      <a:pPr algn="just" fontAlgn="auto"/>
                      <a:r>
                        <a:rPr lang="es-MX" sz="1000" b="0" i="0" u="none" strike="noStrike" dirty="0">
                          <a:solidFill>
                            <a:srgbClr val="000000"/>
                          </a:solidFill>
                          <a:effectLst/>
                          <a:latin typeface="Verdana" panose="020B0604030504040204" pitchFamily="34" charset="0"/>
                        </a:rPr>
                        <a:t>2. Aprobar el informe anual de actividades del CILND, en la sesión que corresponda.</a:t>
                      </a:r>
                    </a:p>
                    <a:p>
                      <a:pPr algn="just" fontAlgn="auto"/>
                      <a:r>
                        <a:rPr lang="es-MX" sz="1000" b="0" i="0" u="none" strike="noStrike" dirty="0">
                          <a:solidFill>
                            <a:srgbClr val="000000"/>
                          </a:solidFill>
                          <a:effectLst/>
                          <a:latin typeface="Verdana" panose="020B0604030504040204" pitchFamily="34" charset="0"/>
                        </a:rPr>
                        <a:t>Fecha límite: diciembre 2025 a cargo de  las y los integrantes del Comité.</a:t>
                      </a:r>
                    </a:p>
                    <a:p>
                      <a:pPr algn="just" fontAlgn="auto"/>
                      <a:endParaRPr lang="es-MX" sz="1000" b="0" i="0" u="none" strike="noStrike" dirty="0">
                        <a:solidFill>
                          <a:srgbClr val="000000"/>
                        </a:solidFill>
                        <a:effectLst/>
                        <a:latin typeface="Verdana" panose="020B0604030504040204" pitchFamily="34" charset="0"/>
                      </a:endParaRPr>
                    </a:p>
                    <a:p>
                      <a:pPr algn="just" fontAlgn="auto"/>
                      <a:endParaRPr lang="es-MX" sz="1000" b="0" i="0" u="none" strike="noStrike" dirty="0">
                        <a:solidFill>
                          <a:srgbClr val="000000"/>
                        </a:solidFill>
                        <a:effectLst/>
                        <a:latin typeface="Verdana" panose="020B0604030504040204" pitchFamily="34" charset="0"/>
                      </a:endParaRPr>
                    </a:p>
                    <a:p>
                      <a:pPr algn="just" fontAlgn="auto"/>
                      <a:endParaRPr lang="es-MX" sz="1000" b="0" i="0" u="none" strike="noStrike" dirty="0">
                        <a:solidFill>
                          <a:srgbClr val="000000"/>
                        </a:solidFill>
                        <a:effectLst/>
                        <a:latin typeface="Verdana" panose="020B0604030504040204" pitchFamily="34" charset="0"/>
                      </a:endParaRPr>
                    </a:p>
                    <a:p>
                      <a:pPr algn="just" fontAlgn="auto"/>
                      <a:endParaRPr lang="es-MX" sz="1000" b="0" i="0" u="none" strike="noStrike" dirty="0">
                        <a:solidFill>
                          <a:srgbClr val="000000"/>
                        </a:solidFill>
                        <a:effectLst/>
                        <a:latin typeface="Verdana" panose="020B0604030504040204" pitchFamily="34" charset="0"/>
                      </a:endParaRPr>
                    </a:p>
                    <a:p>
                      <a:pPr algn="just" fontAlgn="auto"/>
                      <a:endParaRPr lang="es-MX" sz="1000" b="0" i="0" u="none" strike="noStrike" dirty="0">
                        <a:solidFill>
                          <a:srgbClr val="000000"/>
                        </a:solidFill>
                        <a:effectLst/>
                        <a:latin typeface="Verdana" panose="020B0604030504040204" pitchFamily="34" charset="0"/>
                      </a:endParaRPr>
                    </a:p>
                    <a:p>
                      <a:pPr algn="just" fontAlgn="auto"/>
                      <a:endParaRPr lang="es-MX" sz="1000" b="0" i="0" u="none" strike="noStrike" dirty="0">
                        <a:solidFill>
                          <a:srgbClr val="000000"/>
                        </a:solidFill>
                        <a:effectLst/>
                        <a:latin typeface="Verdana" panose="020B0604030504040204" pitchFamily="34" charset="0"/>
                      </a:endParaRPr>
                    </a:p>
                    <a:p>
                      <a:pPr algn="just" fontAlgn="auto"/>
                      <a:endParaRPr lang="es-MX" sz="1000" b="0" i="0" u="none" strike="noStrike" dirty="0">
                        <a:solidFill>
                          <a:srgbClr val="000000"/>
                        </a:solidFill>
                        <a:effectLst/>
                        <a:latin typeface="Verdana" panose="020B0604030504040204" pitchFamily="34" charset="0"/>
                      </a:endParaRPr>
                    </a:p>
                    <a:p>
                      <a:pPr algn="just" fontAlgn="auto"/>
                      <a:endParaRPr lang="es-MX" sz="1000" b="0" i="0" u="none" strike="noStrike" dirty="0">
                        <a:solidFill>
                          <a:srgbClr val="000000"/>
                        </a:solidFill>
                        <a:effectLst/>
                        <a:latin typeface="Verdana" panose="020B0604030504040204" pitchFamily="34" charset="0"/>
                      </a:endParaRPr>
                    </a:p>
                    <a:p>
                      <a:pPr algn="just" fontAlgn="auto"/>
                      <a:endParaRPr lang="es-MX" sz="1000" b="0" i="0" u="none" strike="noStrike" dirty="0">
                        <a:solidFill>
                          <a:srgbClr val="000000"/>
                        </a:solidFill>
                        <a:effectLst/>
                        <a:latin typeface="Verdana" panose="020B0604030504040204" pitchFamily="34" charset="0"/>
                      </a:endParaRPr>
                    </a:p>
                    <a:p>
                      <a:pPr algn="just" fontAlgn="auto"/>
                      <a:endParaRPr lang="es-MX" sz="1000" b="0" i="0" u="none" strike="noStrike" dirty="0">
                        <a:solidFill>
                          <a:srgbClr val="000000"/>
                        </a:solidFill>
                        <a:effectLst/>
                        <a:latin typeface="Verdana" panose="020B0604030504040204" pitchFamily="34" charset="0"/>
                      </a:endParaRPr>
                    </a:p>
                    <a:p>
                      <a:pPr algn="just" fontAlgn="auto"/>
                      <a:endParaRPr lang="es-MX" sz="1000" b="0" i="0" u="none" strike="noStrike" dirty="0">
                        <a:solidFill>
                          <a:srgbClr val="000000"/>
                        </a:solidFill>
                        <a:effectLst/>
                        <a:latin typeface="Verdana" panose="020B0604030504040204" pitchFamily="34" charset="0"/>
                      </a:endParaRPr>
                    </a:p>
                    <a:p>
                      <a:pPr algn="just" fontAlgn="auto"/>
                      <a:endParaRPr lang="es-MX" sz="1000" b="0" i="0" u="none" strike="noStrike" dirty="0">
                        <a:solidFill>
                          <a:srgbClr val="000000"/>
                        </a:solidFill>
                        <a:effectLst/>
                        <a:latin typeface="Verdana" panose="020B0604030504040204" pitchFamily="34" charset="0"/>
                      </a:endParaRPr>
                    </a:p>
                  </a:txBody>
                  <a:tcPr marL="4385" marR="4385" marT="43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452848659"/>
                  </a:ext>
                </a:extLst>
              </a:tr>
            </a:tbl>
          </a:graphicData>
        </a:graphic>
      </p:graphicFrame>
      <p:sp>
        <p:nvSpPr>
          <p:cNvPr id="3" name="CuadroTexto 2">
            <a:extLst>
              <a:ext uri="{FF2B5EF4-FFF2-40B4-BE49-F238E27FC236}">
                <a16:creationId xmlns:a16="http://schemas.microsoft.com/office/drawing/2014/main" id="{5C6E3818-F3F6-4F12-BD9A-AB14AA72FB8D}"/>
              </a:ext>
            </a:extLst>
          </p:cNvPr>
          <p:cNvSpPr txBox="1"/>
          <p:nvPr/>
        </p:nvSpPr>
        <p:spPr>
          <a:xfrm>
            <a:off x="335727" y="5295167"/>
            <a:ext cx="8472545" cy="923330"/>
          </a:xfrm>
          <a:prstGeom prst="rect">
            <a:avLst/>
          </a:prstGeom>
          <a:noFill/>
        </p:spPr>
        <p:txBody>
          <a:bodyPr wrap="square" rtlCol="0">
            <a:spAutoFit/>
          </a:bodyPr>
          <a:lstStyle/>
          <a:p>
            <a:pPr algn="just"/>
            <a:r>
              <a:rPr lang="es-MX" b="1" dirty="0"/>
              <a:t>Propuesta de acuerdo:  </a:t>
            </a:r>
            <a:r>
              <a:rPr lang="es-MX" dirty="0"/>
              <a:t>Se aprueba el Plan de Acción para subsanar la No Conformidad Menor y atender la Oportunidad de Mejora, identificados en la de Auditoría de Certificación. </a:t>
            </a:r>
          </a:p>
        </p:txBody>
      </p:sp>
    </p:spTree>
    <p:extLst>
      <p:ext uri="{BB962C8B-B14F-4D97-AF65-F5344CB8AC3E}">
        <p14:creationId xmlns:p14="http://schemas.microsoft.com/office/powerpoint/2010/main" val="3538216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E86505E-CEE7-4AF7-B057-0EF1B2A3A5B2}"/>
              </a:ext>
            </a:extLst>
          </p:cNvPr>
          <p:cNvSpPr txBox="1"/>
          <p:nvPr/>
        </p:nvSpPr>
        <p:spPr>
          <a:xfrm>
            <a:off x="464575" y="1091381"/>
            <a:ext cx="8406581" cy="5909310"/>
          </a:xfrm>
          <a:prstGeom prst="rect">
            <a:avLst/>
          </a:prstGeom>
          <a:noFill/>
        </p:spPr>
        <p:txBody>
          <a:bodyPr wrap="square" rtlCol="0">
            <a:spAutoFit/>
          </a:bodyPr>
          <a:lstStyle/>
          <a:p>
            <a:pPr algn="ctr"/>
            <a:r>
              <a:rPr lang="es-MX" b="1" dirty="0"/>
              <a:t>Observaciones  en el proceso de Auditoría (no documentadas en informe) </a:t>
            </a:r>
          </a:p>
          <a:p>
            <a:endParaRPr lang="es-MX" b="1" dirty="0"/>
          </a:p>
          <a:p>
            <a:pPr marL="342900" indent="-342900" algn="just">
              <a:buAutoNum type="arabicPeriod"/>
            </a:pPr>
            <a:r>
              <a:rPr lang="es-MX" dirty="0"/>
              <a:t>Instalar lavamanos ya sea adentro o afuera de los lactarios y subir frigobares para que no queden al ras del piso </a:t>
            </a:r>
          </a:p>
          <a:p>
            <a:pPr marL="342900" indent="-342900" algn="just">
              <a:buAutoNum type="arabicPeriod"/>
            </a:pPr>
            <a:r>
              <a:rPr lang="es-MX" dirty="0"/>
              <a:t>Mantenimiento y pintura de señalización de cajones y paso peatonal en las instalaciones externas </a:t>
            </a:r>
          </a:p>
          <a:p>
            <a:pPr marL="342900" indent="-342900" algn="just">
              <a:buAutoNum type="arabicPeriod"/>
            </a:pPr>
            <a:r>
              <a:rPr lang="es-MX" dirty="0"/>
              <a:t>Elaborar un calendario de las pláticas de la política de igualdad – plan de trabajo </a:t>
            </a:r>
            <a:r>
              <a:rPr lang="es-MX" dirty="0" err="1"/>
              <a:t>Ombudsperson</a:t>
            </a:r>
            <a:r>
              <a:rPr lang="es-MX" dirty="0"/>
              <a:t> - </a:t>
            </a:r>
          </a:p>
          <a:p>
            <a:pPr marL="342900" indent="-342900" algn="just">
              <a:buAutoNum type="arabicPeriod"/>
            </a:pPr>
            <a:r>
              <a:rPr lang="es-MX" dirty="0"/>
              <a:t>Las actividades del aniversario pueden considerarse como acciones de prevención, por lo que pueden agregarse como parte del informe de trabajo y modificar los nombres de las actividades para incluir la igualdad y no discriminación:</a:t>
            </a:r>
          </a:p>
          <a:p>
            <a:pPr marL="342900" indent="-342900" algn="just">
              <a:buFont typeface="Wingdings" panose="05000000000000000000" pitchFamily="2" charset="2"/>
              <a:buChar char="v"/>
            </a:pPr>
            <a:endParaRPr lang="es-MX" dirty="0"/>
          </a:p>
          <a:p>
            <a:pPr marL="285750" indent="-285750" algn="just">
              <a:buFont typeface="Wingdings" panose="05000000000000000000" pitchFamily="2" charset="2"/>
              <a:buChar char="v"/>
            </a:pPr>
            <a:r>
              <a:rPr lang="es-MX" dirty="0"/>
              <a:t>       “Cine Infantil con Igualdad de Género”  </a:t>
            </a:r>
          </a:p>
          <a:p>
            <a:pPr marL="285750" indent="-285750" algn="just">
              <a:buFont typeface="Wingdings" panose="05000000000000000000" pitchFamily="2" charset="2"/>
              <a:buChar char="v"/>
            </a:pPr>
            <a:r>
              <a:rPr lang="es-MX" dirty="0"/>
              <a:t>       “Diversidad en la familia: dibujando a mamá y papá”</a:t>
            </a:r>
          </a:p>
          <a:p>
            <a:pPr marL="342900" indent="-342900" algn="just">
              <a:buFont typeface="Wingdings" panose="05000000000000000000" pitchFamily="2" charset="2"/>
              <a:buChar char="v"/>
            </a:pPr>
            <a:endParaRPr lang="es-MX" dirty="0"/>
          </a:p>
          <a:p>
            <a:pPr algn="just"/>
            <a:r>
              <a:rPr lang="es-MX" dirty="0"/>
              <a:t>5. Generar actualización de compendio normativo (PILND y Lineamientos de Operación CILND), incluyendo las prestaciones para el personal. </a:t>
            </a:r>
          </a:p>
          <a:p>
            <a:pPr algn="just"/>
            <a:r>
              <a:rPr lang="es-MX" dirty="0"/>
              <a:t>Se sugiere actualizar una vez que se publique el Protocolo de Acoso Laboral y difundir en la página </a:t>
            </a:r>
          </a:p>
          <a:p>
            <a:pPr algn="just"/>
            <a:endParaRPr lang="es-MX" dirty="0"/>
          </a:p>
          <a:p>
            <a:pPr algn="just"/>
            <a:endParaRPr lang="es-MX" b="1" dirty="0"/>
          </a:p>
        </p:txBody>
      </p:sp>
    </p:spTree>
    <p:extLst>
      <p:ext uri="{BB962C8B-B14F-4D97-AF65-F5344CB8AC3E}">
        <p14:creationId xmlns:p14="http://schemas.microsoft.com/office/powerpoint/2010/main" val="2277535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E86505E-CEE7-4AF7-B057-0EF1B2A3A5B2}"/>
              </a:ext>
            </a:extLst>
          </p:cNvPr>
          <p:cNvSpPr txBox="1"/>
          <p:nvPr/>
        </p:nvSpPr>
        <p:spPr>
          <a:xfrm>
            <a:off x="368709" y="1144135"/>
            <a:ext cx="8406581" cy="5001369"/>
          </a:xfrm>
          <a:prstGeom prst="rect">
            <a:avLst/>
          </a:prstGeom>
          <a:noFill/>
        </p:spPr>
        <p:txBody>
          <a:bodyPr wrap="square" rtlCol="0">
            <a:spAutoFit/>
          </a:bodyPr>
          <a:lstStyle/>
          <a:p>
            <a:endParaRPr lang="es-MX" sz="800" b="1" dirty="0"/>
          </a:p>
          <a:p>
            <a:pPr algn="just"/>
            <a:r>
              <a:rPr lang="es-MX" dirty="0"/>
              <a:t>6. Subir la altura de los lavabos en los baños.</a:t>
            </a:r>
          </a:p>
          <a:p>
            <a:pPr algn="just"/>
            <a:endParaRPr lang="es-MX" dirty="0"/>
          </a:p>
          <a:p>
            <a:pPr algn="just"/>
            <a:r>
              <a:rPr lang="es-MX" dirty="0"/>
              <a:t>7. Ampliar la cantidad de integrantes del Comité, para que haya representación de todos los niveles jerárquicos y representación de personal sustantivo y administrativo, así como establecer grados de jerarquía en el Comité, de tal manera que se garantice el cumplimiento de sus instrucciones, con facultades coactivas.</a:t>
            </a:r>
          </a:p>
          <a:p>
            <a:pPr algn="just"/>
            <a:endParaRPr lang="es-MX" dirty="0"/>
          </a:p>
          <a:p>
            <a:pPr algn="just"/>
            <a:r>
              <a:rPr lang="es-MX" dirty="0"/>
              <a:t>8. Departamento de Recursos Humanos, generar formatos con fines estadísticos que incluyan el motivo de permisos, licencias y ausencias otorgados al personal para identificar si son trámites personales o cuidados de dependientes y terceros, con la posibilidad de establecer una leyenda donde la persona no quiera proporcionar la información.</a:t>
            </a:r>
          </a:p>
          <a:p>
            <a:pPr algn="just"/>
            <a:endParaRPr lang="es-MX" sz="1100" dirty="0"/>
          </a:p>
          <a:p>
            <a:pPr algn="just"/>
            <a:r>
              <a:rPr lang="es-MX" dirty="0"/>
              <a:t>9. </a:t>
            </a:r>
            <a:r>
              <a:rPr lang="es-MX" sz="1800" dirty="0">
                <a:effectLst/>
                <a:latin typeface="Calibri" panose="020F0502020204030204" pitchFamily="34" charset="0"/>
                <a:ea typeface="Calibri" panose="020F0502020204030204" pitchFamily="34" charset="0"/>
                <a:cs typeface="Arial" panose="020B0604020202020204" pitchFamily="34" charset="0"/>
              </a:rPr>
              <a:t>Incluir en las capacitaciones de la PILND, lo referente a prestaciones, permisos y licencias (corresponsabilidad familiar).</a:t>
            </a:r>
          </a:p>
          <a:p>
            <a:pPr algn="just"/>
            <a:endParaRPr lang="es-MX" sz="1200" dirty="0">
              <a:latin typeface="Calibri" panose="020F0502020204030204" pitchFamily="34" charset="0"/>
              <a:ea typeface="Calibri" panose="020F0502020204030204" pitchFamily="34" charset="0"/>
              <a:cs typeface="Arial" panose="020B0604020202020204" pitchFamily="34" charset="0"/>
            </a:endParaRPr>
          </a:p>
          <a:p>
            <a:pPr algn="just"/>
            <a:r>
              <a:rPr lang="es-MX" sz="1800" dirty="0">
                <a:effectLst/>
                <a:latin typeface="Calibri" panose="020F0502020204030204" pitchFamily="34" charset="0"/>
                <a:ea typeface="Calibri" panose="020F0502020204030204" pitchFamily="34" charset="0"/>
                <a:cs typeface="Arial" panose="020B0604020202020204" pitchFamily="34" charset="0"/>
              </a:rPr>
              <a:t>10. Por sitio generar informe de los permisos y licencias de su personal, desagregado por sexo, a  cargo de los enlaces de seguimiento. </a:t>
            </a:r>
            <a:endParaRPr lang="es-MX" dirty="0"/>
          </a:p>
        </p:txBody>
      </p:sp>
    </p:spTree>
    <p:extLst>
      <p:ext uri="{BB962C8B-B14F-4D97-AF65-F5344CB8AC3E}">
        <p14:creationId xmlns:p14="http://schemas.microsoft.com/office/powerpoint/2010/main" val="1684282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685800" y="2235200"/>
            <a:ext cx="77724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5000" b="1" dirty="0">
                <a:solidFill>
                  <a:schemeClr val="tx2">
                    <a:lumMod val="50000"/>
                  </a:schemeClr>
                </a:solidFill>
                <a:latin typeface="Myriad Pro" panose="020B0503030403020204" pitchFamily="34" charset="0"/>
              </a:rPr>
              <a:t>10. Asuntos Generales</a:t>
            </a:r>
          </a:p>
        </p:txBody>
      </p:sp>
    </p:spTree>
    <p:extLst>
      <p:ext uri="{BB962C8B-B14F-4D97-AF65-F5344CB8AC3E}">
        <p14:creationId xmlns:p14="http://schemas.microsoft.com/office/powerpoint/2010/main" val="2050201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773723" y="1186962"/>
            <a:ext cx="7772400" cy="450166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000" dirty="0">
                <a:solidFill>
                  <a:schemeClr val="tx2">
                    <a:lumMod val="50000"/>
                  </a:schemeClr>
                </a:solidFill>
                <a:latin typeface="Myriad Pro" panose="020B0503030403020204" pitchFamily="34" charset="0"/>
              </a:rPr>
              <a:t>Renovación de Convenio  para servicios complementarios de cuidados de menores</a:t>
            </a:r>
          </a:p>
          <a:p>
            <a:pPr algn="ctr"/>
            <a:endParaRPr lang="es-MX" sz="3000" dirty="0">
              <a:solidFill>
                <a:schemeClr val="tx2">
                  <a:lumMod val="50000"/>
                </a:schemeClr>
              </a:solidFill>
              <a:latin typeface="Myriad Pro" panose="020B0503030403020204" pitchFamily="34" charset="0"/>
            </a:endParaRPr>
          </a:p>
          <a:p>
            <a:pPr algn="ctr"/>
            <a:endParaRPr lang="es-MX" sz="3000" dirty="0">
              <a:solidFill>
                <a:schemeClr val="tx2">
                  <a:lumMod val="50000"/>
                </a:schemeClr>
              </a:solidFill>
              <a:latin typeface="Myriad Pro" panose="020B0503030403020204" pitchFamily="34" charset="0"/>
            </a:endParaRPr>
          </a:p>
          <a:p>
            <a:pPr algn="ctr"/>
            <a:endParaRPr lang="es-MX" sz="3000" dirty="0">
              <a:solidFill>
                <a:schemeClr val="tx2">
                  <a:lumMod val="50000"/>
                </a:schemeClr>
              </a:solidFill>
              <a:latin typeface="Myriad Pro" panose="020B0503030403020204" pitchFamily="34" charset="0"/>
            </a:endParaRPr>
          </a:p>
          <a:p>
            <a:pPr algn="ctr"/>
            <a:r>
              <a:rPr lang="es-MX" sz="3000" b="1" dirty="0">
                <a:solidFill>
                  <a:schemeClr val="tx2">
                    <a:lumMod val="50000"/>
                  </a:schemeClr>
                </a:solidFill>
                <a:latin typeface="Myriad Pro" panose="020B0503030403020204" pitchFamily="34" charset="0"/>
              </a:rPr>
              <a:t>Centro de Desarrollo Infantil Pettit S.C. </a:t>
            </a:r>
          </a:p>
          <a:p>
            <a:pPr algn="ctr"/>
            <a:endParaRPr lang="es-MX" sz="3000" dirty="0">
              <a:solidFill>
                <a:schemeClr val="tx2">
                  <a:lumMod val="50000"/>
                </a:schemeClr>
              </a:solidFill>
              <a:latin typeface="Myriad Pro" panose="020B0503030403020204" pitchFamily="34" charset="0"/>
            </a:endParaRPr>
          </a:p>
          <a:p>
            <a:pPr algn="ctr"/>
            <a:r>
              <a:rPr lang="es-MX" sz="3000" dirty="0">
                <a:solidFill>
                  <a:schemeClr val="tx2">
                    <a:lumMod val="50000"/>
                  </a:schemeClr>
                </a:solidFill>
                <a:latin typeface="Myriad Pro" panose="020B0503030403020204" pitchFamily="34" charset="0"/>
              </a:rPr>
              <a:t>28 de mayo de 2025</a:t>
            </a:r>
          </a:p>
          <a:p>
            <a:pPr algn="ctr"/>
            <a:endParaRPr lang="es-MX" sz="3000" b="1" dirty="0">
              <a:solidFill>
                <a:schemeClr val="tx2">
                  <a:lumMod val="50000"/>
                </a:schemeClr>
              </a:solidFill>
              <a:latin typeface="Myriad Pro" panose="020B0503030403020204" pitchFamily="34" charset="0"/>
            </a:endParaRPr>
          </a:p>
          <a:p>
            <a:pPr algn="ctr"/>
            <a:endParaRPr lang="es-MX" sz="3000" b="1" dirty="0">
              <a:solidFill>
                <a:schemeClr val="tx2">
                  <a:lumMod val="50000"/>
                </a:schemeClr>
              </a:solidFill>
              <a:latin typeface="Myriad Pro" panose="020B0503030403020204" pitchFamily="34" charset="0"/>
            </a:endParaRPr>
          </a:p>
          <a:p>
            <a:pPr algn="ctr"/>
            <a:endParaRPr lang="es-MX" sz="3000" b="1" dirty="0">
              <a:solidFill>
                <a:schemeClr val="tx2">
                  <a:lumMod val="50000"/>
                </a:schemeClr>
              </a:solidFill>
              <a:latin typeface="Myriad Pro" panose="020B0503030403020204" pitchFamily="34" charset="0"/>
            </a:endParaRPr>
          </a:p>
          <a:p>
            <a:pPr algn="ctr"/>
            <a:r>
              <a:rPr lang="es-MX" sz="3000" b="1" dirty="0">
                <a:solidFill>
                  <a:schemeClr val="tx2">
                    <a:lumMod val="50000"/>
                  </a:schemeClr>
                </a:solidFill>
                <a:latin typeface="Myriad Pro" panose="020B0503030403020204" pitchFamily="34" charset="0"/>
              </a:rPr>
              <a:t>Se gestionó y se está en espera de observaciones de la S.C. </a:t>
            </a:r>
          </a:p>
        </p:txBody>
      </p:sp>
    </p:spTree>
    <p:extLst>
      <p:ext uri="{BB962C8B-B14F-4D97-AF65-F5344CB8AC3E}">
        <p14:creationId xmlns:p14="http://schemas.microsoft.com/office/powerpoint/2010/main" val="1679598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685800" y="2235200"/>
            <a:ext cx="77724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5000" b="1" dirty="0">
                <a:solidFill>
                  <a:schemeClr val="tx2">
                    <a:lumMod val="50000"/>
                  </a:schemeClr>
                </a:solidFill>
                <a:latin typeface="Myriad Pro" panose="020B0503030403020204" pitchFamily="34" charset="0"/>
              </a:rPr>
              <a:t>11. Lectura de acuerdos</a:t>
            </a:r>
          </a:p>
        </p:txBody>
      </p:sp>
    </p:spTree>
    <p:extLst>
      <p:ext uri="{BB962C8B-B14F-4D97-AF65-F5344CB8AC3E}">
        <p14:creationId xmlns:p14="http://schemas.microsoft.com/office/powerpoint/2010/main" val="3530854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1887" y="1534892"/>
            <a:ext cx="8470231" cy="3555717"/>
          </a:xfrm>
          <a:prstGeom prst="rect">
            <a:avLst/>
          </a:prstGeom>
        </p:spPr>
        <p:txBody>
          <a:bodyPr wrap="square">
            <a:spAutoFit/>
          </a:bodyPr>
          <a:lstStyle/>
          <a:p>
            <a:pPr algn="ctr">
              <a:lnSpc>
                <a:spcPct val="115000"/>
              </a:lnSpc>
              <a:spcAft>
                <a:spcPts val="0"/>
              </a:spcAft>
            </a:pPr>
            <a:r>
              <a:rPr lang="es-ES" sz="5000" b="1" dirty="0">
                <a:latin typeface="Myriad Pro" panose="020B0503030403020204" pitchFamily="34" charset="0"/>
                <a:ea typeface="Times New Roman" panose="02020603050405020304" pitchFamily="18" charset="0"/>
                <a:cs typeface="Arial" panose="020B0604020202020204" pitchFamily="34" charset="0"/>
              </a:rPr>
              <a:t>12. Cierre de sesión </a:t>
            </a:r>
          </a:p>
          <a:p>
            <a:pPr algn="ctr">
              <a:lnSpc>
                <a:spcPct val="115000"/>
              </a:lnSpc>
              <a:spcAft>
                <a:spcPts val="0"/>
              </a:spcAft>
            </a:pPr>
            <a:endParaRPr lang="es-ES" sz="5000" b="1" dirty="0">
              <a:latin typeface="Myriad Pro" panose="020B0503030403020204" pitchFamily="34" charset="0"/>
              <a:ea typeface="Times New Roman" panose="02020603050405020304" pitchFamily="18" charset="0"/>
              <a:cs typeface="Arial" panose="020B0604020202020204" pitchFamily="34" charset="0"/>
            </a:endParaRPr>
          </a:p>
          <a:p>
            <a:pPr algn="ctr">
              <a:lnSpc>
                <a:spcPct val="115000"/>
              </a:lnSpc>
              <a:spcAft>
                <a:spcPts val="0"/>
              </a:spcAft>
            </a:pPr>
            <a:endParaRPr lang="es-ES" sz="5000" b="1" dirty="0">
              <a:latin typeface="Myriad Pro" panose="020B0503030403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s-ES" sz="5000" b="1" dirty="0">
                <a:latin typeface="Myriad Pro" panose="020B0503030403020204" pitchFamily="34" charset="0"/>
                <a:ea typeface="Times New Roman" panose="02020603050405020304" pitchFamily="18" charset="0"/>
                <a:cs typeface="Arial" panose="020B0604020202020204" pitchFamily="34" charset="0"/>
              </a:rPr>
              <a:t>Gracias </a:t>
            </a:r>
            <a:endParaRPr lang="es-ES" sz="5000" dirty="0">
              <a:latin typeface="Myriad Pro" panose="020B0503030403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00312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8EF2563-551F-45CB-B5EA-FC7C380ECBED}"/>
              </a:ext>
            </a:extLst>
          </p:cNvPr>
          <p:cNvGraphicFramePr>
            <a:graphicFrameLocks noGrp="1"/>
          </p:cNvGraphicFramePr>
          <p:nvPr>
            <p:extLst>
              <p:ext uri="{D42A27DB-BD31-4B8C-83A1-F6EECF244321}">
                <p14:modId xmlns:p14="http://schemas.microsoft.com/office/powerpoint/2010/main" val="1946231321"/>
              </p:ext>
            </p:extLst>
          </p:nvPr>
        </p:nvGraphicFramePr>
        <p:xfrm>
          <a:off x="628650" y="1695047"/>
          <a:ext cx="7886700" cy="1024536"/>
        </p:xfrm>
        <a:graphic>
          <a:graphicData uri="http://schemas.openxmlformats.org/drawingml/2006/table">
            <a:tbl>
              <a:tblPr/>
              <a:tblGrid>
                <a:gridCol w="1112266">
                  <a:extLst>
                    <a:ext uri="{9D8B030D-6E8A-4147-A177-3AD203B41FA5}">
                      <a16:colId xmlns:a16="http://schemas.microsoft.com/office/drawing/2014/main" val="23595576"/>
                    </a:ext>
                  </a:extLst>
                </a:gridCol>
                <a:gridCol w="3385689">
                  <a:extLst>
                    <a:ext uri="{9D8B030D-6E8A-4147-A177-3AD203B41FA5}">
                      <a16:colId xmlns:a16="http://schemas.microsoft.com/office/drawing/2014/main" val="2973304730"/>
                    </a:ext>
                  </a:extLst>
                </a:gridCol>
                <a:gridCol w="1115933">
                  <a:extLst>
                    <a:ext uri="{9D8B030D-6E8A-4147-A177-3AD203B41FA5}">
                      <a16:colId xmlns:a16="http://schemas.microsoft.com/office/drawing/2014/main" val="2484909459"/>
                    </a:ext>
                  </a:extLst>
                </a:gridCol>
                <a:gridCol w="2272812">
                  <a:extLst>
                    <a:ext uri="{9D8B030D-6E8A-4147-A177-3AD203B41FA5}">
                      <a16:colId xmlns:a16="http://schemas.microsoft.com/office/drawing/2014/main" val="1095574377"/>
                    </a:ext>
                  </a:extLst>
                </a:gridCol>
              </a:tblGrid>
              <a:tr h="173646">
                <a:tc>
                  <a:txBody>
                    <a:bodyPr/>
                    <a:lstStyle/>
                    <a:p>
                      <a:pPr algn="ctr" fontAlgn="ctr"/>
                      <a:r>
                        <a:rPr lang="es-MX" sz="1100" b="1" i="0" u="none" strike="noStrike" dirty="0">
                          <a:solidFill>
                            <a:schemeClr val="bg1"/>
                          </a:solidFill>
                          <a:effectLst/>
                          <a:latin typeface="Myriad Pro" panose="020B0503030403020204"/>
                        </a:rPr>
                        <a:t>Número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Acuerdo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Responsable</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Estatus </a:t>
                      </a:r>
                    </a:p>
                  </a:txBody>
                  <a:tcPr marL="9171" marR="9171" marT="91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38226252"/>
                  </a:ext>
                </a:extLst>
              </a:tr>
              <a:tr h="832550">
                <a:tc>
                  <a:txBody>
                    <a:bodyPr/>
                    <a:lstStyle/>
                    <a:p>
                      <a:pPr algn="ctr" fontAlgn="ctr"/>
                      <a:r>
                        <a:rPr lang="es-MX" sz="1100" b="1" i="0" u="none" strike="noStrike" dirty="0">
                          <a:solidFill>
                            <a:srgbClr val="222222"/>
                          </a:solidFill>
                          <a:effectLst/>
                          <a:latin typeface="Myriad Pro" panose="020B0503030403020204"/>
                        </a:rPr>
                        <a:t>Tercero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dirty="0">
                          <a:solidFill>
                            <a:srgbClr val="222222"/>
                          </a:solidFill>
                          <a:effectLst/>
                          <a:latin typeface="Myriad Pro" panose="020B0503030403020204"/>
                        </a:rPr>
                        <a:t>Generar un programa de capacitación cada 2 años, de manera conjunta DJVI e ISPC, en el cual se consideren las necesidades operativas de las áreas sustantivas y administrativas.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Myriad Pro" panose="020B0503030403020204"/>
                        </a:rPr>
                        <a:t>DJVI-ISPC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effectLst/>
                          <a:latin typeface="Myriad Pro" panose="020B0503030403020204"/>
                        </a:rPr>
                        <a:t>Pendiente</a:t>
                      </a:r>
                    </a:p>
                    <a:p>
                      <a:pPr algn="ctr" fontAlgn="ctr"/>
                      <a:r>
                        <a:rPr lang="es-MX" sz="1100" b="0" i="0" u="none" strike="noStrike" dirty="0">
                          <a:solidFill>
                            <a:srgbClr val="000000"/>
                          </a:solidFill>
                          <a:effectLst/>
                          <a:latin typeface="Myriad Pro" panose="020B0503030403020204"/>
                        </a:rPr>
                        <a:t>En espera de oferta de la Secretaría de las Mujeres</a:t>
                      </a:r>
                      <a:br>
                        <a:rPr lang="es-MX" sz="1100" b="0" i="0" u="none" strike="noStrike" dirty="0">
                          <a:solidFill>
                            <a:srgbClr val="000000"/>
                          </a:solidFill>
                          <a:effectLst/>
                          <a:latin typeface="Myriad Pro" panose="020B0503030403020204"/>
                        </a:rPr>
                      </a:br>
                      <a:r>
                        <a:rPr lang="es-MX" sz="1100" b="0" i="0" u="none" strike="noStrike" dirty="0">
                          <a:solidFill>
                            <a:srgbClr val="000000"/>
                          </a:solidFill>
                          <a:effectLst/>
                          <a:latin typeface="Myriad Pro" panose="020B0503030403020204"/>
                        </a:rPr>
                        <a:t>La capacitación se debe proyectar a</a:t>
                      </a:r>
                      <a:br>
                        <a:rPr lang="es-MX" sz="1100" b="0" i="0" u="none" strike="noStrike" dirty="0">
                          <a:solidFill>
                            <a:srgbClr val="000000"/>
                          </a:solidFill>
                          <a:effectLst/>
                          <a:latin typeface="Myriad Pro" panose="020B0503030403020204"/>
                        </a:rPr>
                      </a:br>
                      <a:r>
                        <a:rPr lang="es-MX" sz="1100" b="0" i="0" u="none" strike="noStrike" dirty="0">
                          <a:solidFill>
                            <a:srgbClr val="000000"/>
                          </a:solidFill>
                          <a:effectLst/>
                          <a:latin typeface="Myriad Pro" panose="020B0503030403020204"/>
                        </a:rPr>
                        <a:t> 2027 para  auditoria de vigilancia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4797614"/>
                  </a:ext>
                </a:extLst>
              </a:tr>
            </a:tbl>
          </a:graphicData>
        </a:graphic>
      </p:graphicFrame>
      <p:sp>
        <p:nvSpPr>
          <p:cNvPr id="4" name="CuadroTexto 3">
            <a:extLst>
              <a:ext uri="{FF2B5EF4-FFF2-40B4-BE49-F238E27FC236}">
                <a16:creationId xmlns:a16="http://schemas.microsoft.com/office/drawing/2014/main" id="{74BFDA6D-4B98-4AC6-962F-4B494566271D}"/>
              </a:ext>
            </a:extLst>
          </p:cNvPr>
          <p:cNvSpPr txBox="1"/>
          <p:nvPr/>
        </p:nvSpPr>
        <p:spPr>
          <a:xfrm>
            <a:off x="1292720" y="876804"/>
            <a:ext cx="6901962" cy="477054"/>
          </a:xfrm>
          <a:prstGeom prst="rect">
            <a:avLst/>
          </a:prstGeom>
          <a:noFill/>
        </p:spPr>
        <p:txBody>
          <a:bodyPr wrap="square" rtlCol="0">
            <a:spAutoFit/>
          </a:bodyPr>
          <a:lstStyle/>
          <a:p>
            <a:pPr algn="ctr"/>
            <a:r>
              <a:rPr lang="es-MX" sz="2500" b="1" dirty="0">
                <a:latin typeface="Myriad Pro" panose="020B0503030403020204"/>
              </a:rPr>
              <a:t>3a Sesión Ordinaria 2024</a:t>
            </a:r>
          </a:p>
        </p:txBody>
      </p:sp>
      <p:sp>
        <p:nvSpPr>
          <p:cNvPr id="3" name="CuadroTexto 2">
            <a:extLst>
              <a:ext uri="{FF2B5EF4-FFF2-40B4-BE49-F238E27FC236}">
                <a16:creationId xmlns:a16="http://schemas.microsoft.com/office/drawing/2014/main" id="{A304BAF7-9A69-445E-8E55-87B156C35227}"/>
              </a:ext>
            </a:extLst>
          </p:cNvPr>
          <p:cNvSpPr txBox="1"/>
          <p:nvPr/>
        </p:nvSpPr>
        <p:spPr>
          <a:xfrm>
            <a:off x="628650" y="5687796"/>
            <a:ext cx="4731477" cy="507831"/>
          </a:xfrm>
          <a:prstGeom prst="rect">
            <a:avLst/>
          </a:prstGeom>
          <a:noFill/>
        </p:spPr>
        <p:txBody>
          <a:bodyPr wrap="square" rtlCol="0">
            <a:spAutoFit/>
          </a:bodyPr>
          <a:lstStyle/>
          <a:p>
            <a:r>
              <a:rPr lang="es-MX" sz="900" dirty="0"/>
              <a:t>DJVI. Dirección </a:t>
            </a:r>
            <a:r>
              <a:rPr lang="es-MX" sz="900" b="0" i="0" u="none" strike="noStrike" dirty="0">
                <a:solidFill>
                  <a:srgbClr val="222222"/>
                </a:solidFill>
                <a:effectLst/>
                <a:latin typeface="Myriad Pro" panose="020B0503030403020204"/>
              </a:rPr>
              <a:t>Jurídica y de Vinculación Institucional </a:t>
            </a:r>
          </a:p>
          <a:p>
            <a:r>
              <a:rPr lang="es-MX" sz="900" dirty="0">
                <a:solidFill>
                  <a:srgbClr val="222222"/>
                </a:solidFill>
                <a:latin typeface="Myriad Pro" panose="020B0503030403020204"/>
              </a:rPr>
              <a:t>DA. Dirección de Administración </a:t>
            </a:r>
          </a:p>
          <a:p>
            <a:r>
              <a:rPr lang="es-MX" sz="900" dirty="0">
                <a:solidFill>
                  <a:srgbClr val="222222"/>
                </a:solidFill>
                <a:latin typeface="Myriad Pro" panose="020B0503030403020204"/>
              </a:rPr>
              <a:t>ISPC. Instituto del Servicio Profesional de Carrera </a:t>
            </a:r>
          </a:p>
        </p:txBody>
      </p:sp>
      <p:sp>
        <p:nvSpPr>
          <p:cNvPr id="7" name="CuadroTexto 6">
            <a:extLst>
              <a:ext uri="{FF2B5EF4-FFF2-40B4-BE49-F238E27FC236}">
                <a16:creationId xmlns:a16="http://schemas.microsoft.com/office/drawing/2014/main" id="{DE74A6B2-692E-4096-A340-E2B23C9C85C5}"/>
              </a:ext>
            </a:extLst>
          </p:cNvPr>
          <p:cNvSpPr txBox="1"/>
          <p:nvPr/>
        </p:nvSpPr>
        <p:spPr>
          <a:xfrm>
            <a:off x="1292720" y="3060772"/>
            <a:ext cx="6901962" cy="477054"/>
          </a:xfrm>
          <a:prstGeom prst="rect">
            <a:avLst/>
          </a:prstGeom>
          <a:noFill/>
        </p:spPr>
        <p:txBody>
          <a:bodyPr wrap="square" rtlCol="0">
            <a:spAutoFit/>
          </a:bodyPr>
          <a:lstStyle/>
          <a:p>
            <a:pPr algn="ctr"/>
            <a:r>
              <a:rPr lang="es-MX" sz="2500" b="1" dirty="0">
                <a:latin typeface="Myriad Pro" panose="020B0503030403020204"/>
              </a:rPr>
              <a:t>1a Sesión Extraordinaria 2025</a:t>
            </a:r>
          </a:p>
        </p:txBody>
      </p:sp>
      <p:graphicFrame>
        <p:nvGraphicFramePr>
          <p:cNvPr id="8" name="Tabla 7">
            <a:extLst>
              <a:ext uri="{FF2B5EF4-FFF2-40B4-BE49-F238E27FC236}">
                <a16:creationId xmlns:a16="http://schemas.microsoft.com/office/drawing/2014/main" id="{31E56C15-BB73-4309-A2D6-A053B74EA70D}"/>
              </a:ext>
            </a:extLst>
          </p:cNvPr>
          <p:cNvGraphicFramePr>
            <a:graphicFrameLocks noGrp="1"/>
          </p:cNvGraphicFramePr>
          <p:nvPr>
            <p:extLst>
              <p:ext uri="{D42A27DB-BD31-4B8C-83A1-F6EECF244321}">
                <p14:modId xmlns:p14="http://schemas.microsoft.com/office/powerpoint/2010/main" val="2032854522"/>
              </p:ext>
            </p:extLst>
          </p:nvPr>
        </p:nvGraphicFramePr>
        <p:xfrm>
          <a:off x="628650" y="3621173"/>
          <a:ext cx="7886700" cy="1811364"/>
        </p:xfrm>
        <a:graphic>
          <a:graphicData uri="http://schemas.openxmlformats.org/drawingml/2006/table">
            <a:tbl>
              <a:tblPr/>
              <a:tblGrid>
                <a:gridCol w="1112266">
                  <a:extLst>
                    <a:ext uri="{9D8B030D-6E8A-4147-A177-3AD203B41FA5}">
                      <a16:colId xmlns:a16="http://schemas.microsoft.com/office/drawing/2014/main" val="23595576"/>
                    </a:ext>
                  </a:extLst>
                </a:gridCol>
                <a:gridCol w="3385689">
                  <a:extLst>
                    <a:ext uri="{9D8B030D-6E8A-4147-A177-3AD203B41FA5}">
                      <a16:colId xmlns:a16="http://schemas.microsoft.com/office/drawing/2014/main" val="2973304730"/>
                    </a:ext>
                  </a:extLst>
                </a:gridCol>
                <a:gridCol w="1115933">
                  <a:extLst>
                    <a:ext uri="{9D8B030D-6E8A-4147-A177-3AD203B41FA5}">
                      <a16:colId xmlns:a16="http://schemas.microsoft.com/office/drawing/2014/main" val="2484909459"/>
                    </a:ext>
                  </a:extLst>
                </a:gridCol>
                <a:gridCol w="2272812">
                  <a:extLst>
                    <a:ext uri="{9D8B030D-6E8A-4147-A177-3AD203B41FA5}">
                      <a16:colId xmlns:a16="http://schemas.microsoft.com/office/drawing/2014/main" val="1095574377"/>
                    </a:ext>
                  </a:extLst>
                </a:gridCol>
              </a:tblGrid>
              <a:tr h="209658">
                <a:tc>
                  <a:txBody>
                    <a:bodyPr/>
                    <a:lstStyle/>
                    <a:p>
                      <a:pPr algn="ctr" fontAlgn="ctr"/>
                      <a:r>
                        <a:rPr lang="es-MX" sz="1100" b="1" i="0" u="none" strike="noStrike" dirty="0">
                          <a:solidFill>
                            <a:schemeClr val="bg1"/>
                          </a:solidFill>
                          <a:effectLst/>
                          <a:latin typeface="Myriad Pro" panose="020B0503030403020204"/>
                        </a:rPr>
                        <a:t>Número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Acuerdo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Responsable</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Estatus </a:t>
                      </a:r>
                    </a:p>
                  </a:txBody>
                  <a:tcPr marL="9171" marR="9171" marT="91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38226252"/>
                  </a:ext>
                </a:extLst>
              </a:tr>
              <a:tr h="753981">
                <a:tc>
                  <a:txBody>
                    <a:bodyPr/>
                    <a:lstStyle/>
                    <a:p>
                      <a:pPr algn="ctr" fontAlgn="ctr"/>
                      <a:r>
                        <a:rPr lang="es-MX" sz="1100" b="1" i="0" u="none" strike="noStrike" dirty="0">
                          <a:solidFill>
                            <a:srgbClr val="222222"/>
                          </a:solidFill>
                          <a:effectLst/>
                          <a:latin typeface="Myriad Pro" panose="020B0503030403020204"/>
                        </a:rPr>
                        <a:t>Segundo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La adquisición por la Dirección de Administración de un lactario móvil para la Unidad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kern="1200" dirty="0">
                          <a:solidFill>
                            <a:srgbClr val="222222"/>
                          </a:solidFill>
                          <a:effectLst/>
                          <a:latin typeface="Myriad Pro" panose="020B0503030403020204"/>
                          <a:ea typeface="+mn-ea"/>
                          <a:cs typeface="+mn-cs"/>
                        </a:rPr>
                        <a:t>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kern="1200" dirty="0">
                          <a:solidFill>
                            <a:srgbClr val="222222"/>
                          </a:solidFill>
                          <a:effectLst/>
                          <a:latin typeface="Myriad Pro" panose="020B0503030403020204"/>
                          <a:ea typeface="+mn-ea"/>
                          <a:cs typeface="+mn-cs"/>
                        </a:rPr>
                        <a:t>Cumplido </a:t>
                      </a:r>
                    </a:p>
                    <a:p>
                      <a:pPr algn="ctr" fontAlgn="ctr"/>
                      <a:endParaRPr lang="es-MX" sz="1100" b="0" i="0" u="none" strike="noStrike" kern="1200" dirty="0">
                        <a:solidFill>
                          <a:srgbClr val="222222"/>
                        </a:solidFill>
                        <a:effectLst/>
                        <a:latin typeface="Myriad Pro" panose="020B0503030403020204"/>
                        <a:ea typeface="+mn-ea"/>
                        <a:cs typeface="+mn-cs"/>
                      </a:endParaRPr>
                    </a:p>
                    <a:p>
                      <a:pPr algn="ctr" fontAlgn="ctr"/>
                      <a:r>
                        <a:rPr lang="es-MX" sz="1100" b="0" i="0" u="none" strike="noStrike" kern="1200" dirty="0">
                          <a:solidFill>
                            <a:srgbClr val="222222"/>
                          </a:solidFill>
                          <a:effectLst/>
                          <a:latin typeface="Myriad Pro" panose="020B0503030403020204"/>
                          <a:ea typeface="+mn-ea"/>
                          <a:cs typeface="+mn-cs"/>
                        </a:rPr>
                        <a:t>Enlace de seguimiento refiere que </a:t>
                      </a:r>
                      <a:r>
                        <a:rPr lang="es-MX" sz="1100" b="1" i="0" u="none" strike="noStrike" kern="1200" dirty="0">
                          <a:solidFill>
                            <a:srgbClr val="222222"/>
                          </a:solidFill>
                          <a:effectLst/>
                          <a:latin typeface="Myriad Pro" panose="020B0503030403020204"/>
                          <a:ea typeface="+mn-ea"/>
                          <a:cs typeface="+mn-cs"/>
                        </a:rPr>
                        <a:t>no le han hecho entrega </a:t>
                      </a:r>
                      <a:r>
                        <a:rPr lang="es-MX" sz="1100" b="0" i="0" u="none" strike="noStrike" kern="1200" dirty="0">
                          <a:solidFill>
                            <a:srgbClr val="222222"/>
                          </a:solidFill>
                          <a:effectLst/>
                          <a:latin typeface="Myriad Pro" panose="020B0503030403020204"/>
                          <a:ea typeface="+mn-ea"/>
                          <a:cs typeface="+mn-cs"/>
                        </a:rPr>
                        <a:t>del Lactario y por ende no esta en uso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5215754"/>
                  </a:ext>
                </a:extLst>
              </a:tr>
              <a:tr h="753981">
                <a:tc>
                  <a:txBody>
                    <a:bodyPr/>
                    <a:lstStyle/>
                    <a:p>
                      <a:pPr algn="ctr" fontAlgn="ctr"/>
                      <a:r>
                        <a:rPr lang="es-MX" sz="1100" b="1" i="0" u="none" strike="noStrike" dirty="0">
                          <a:solidFill>
                            <a:srgbClr val="222222"/>
                          </a:solidFill>
                          <a:effectLst/>
                          <a:latin typeface="Myriad Pro" panose="020B0503030403020204"/>
                        </a:rPr>
                        <a:t>Tercero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La conclusión de los trabajos de adaptación de lactario por la Dirección de Administración al 28 de febrero.  </a:t>
                      </a:r>
                      <a:r>
                        <a:rPr lang="es-MX" sz="1100" b="1" i="0" u="none" strike="noStrike" kern="1200" dirty="0">
                          <a:solidFill>
                            <a:srgbClr val="222222"/>
                          </a:solidFill>
                          <a:effectLst/>
                          <a:latin typeface="Myriad Pro" panose="020B0503030403020204"/>
                          <a:ea typeface="+mn-ea"/>
                          <a:cs typeface="+mn-cs"/>
                        </a:rPr>
                        <a:t>Jalpan</a:t>
                      </a: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kern="1200" dirty="0">
                          <a:solidFill>
                            <a:srgbClr val="222222"/>
                          </a:solidFill>
                          <a:effectLst/>
                          <a:latin typeface="Myriad Pro" panose="020B0503030403020204"/>
                          <a:ea typeface="+mn-ea"/>
                          <a:cs typeface="+mn-cs"/>
                        </a:rPr>
                        <a:t>DA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kern="1200" dirty="0">
                          <a:solidFill>
                            <a:srgbClr val="222222"/>
                          </a:solidFill>
                          <a:effectLst/>
                          <a:latin typeface="Myriad Pro" panose="020B0503030403020204"/>
                          <a:ea typeface="+mn-ea"/>
                          <a:cs typeface="+mn-cs"/>
                        </a:rPr>
                        <a:t>Cumplido </a:t>
                      </a:r>
                    </a:p>
                    <a:p>
                      <a:pPr algn="ctr" fontAlgn="ctr"/>
                      <a:endParaRPr lang="es-MX" sz="1100" b="1" i="0" u="none" strike="noStrike" kern="1200" dirty="0">
                        <a:solidFill>
                          <a:srgbClr val="222222"/>
                        </a:solidFill>
                        <a:effectLst/>
                        <a:latin typeface="Myriad Pro" panose="020B0503030403020204"/>
                        <a:ea typeface="+mn-ea"/>
                        <a:cs typeface="+mn-cs"/>
                      </a:endParaRPr>
                    </a:p>
                    <a:p>
                      <a:pPr algn="ctr" fontAlgn="ctr"/>
                      <a:r>
                        <a:rPr lang="es-MX" sz="1100" b="0" i="0" u="none" strike="noStrike" kern="1200" dirty="0">
                          <a:solidFill>
                            <a:srgbClr val="222222"/>
                          </a:solidFill>
                          <a:effectLst/>
                          <a:latin typeface="Myriad Pro" panose="020B0503030403020204"/>
                          <a:ea typeface="+mn-ea"/>
                          <a:cs typeface="+mn-cs"/>
                        </a:rPr>
                        <a:t>Solo falta el garrafón de agua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4043547"/>
                  </a:ext>
                </a:extLst>
              </a:tr>
            </a:tbl>
          </a:graphicData>
        </a:graphic>
      </p:graphicFrame>
    </p:spTree>
    <p:extLst>
      <p:ext uri="{BB962C8B-B14F-4D97-AF65-F5344CB8AC3E}">
        <p14:creationId xmlns:p14="http://schemas.microsoft.com/office/powerpoint/2010/main" val="1295989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D7DEF095-89E6-4504-963C-27AE8C0940D5}"/>
              </a:ext>
            </a:extLst>
          </p:cNvPr>
          <p:cNvPicPr>
            <a:picLocks noChangeAspect="1"/>
          </p:cNvPicPr>
          <p:nvPr/>
        </p:nvPicPr>
        <p:blipFill>
          <a:blip r:embed="rId2"/>
          <a:stretch>
            <a:fillRect/>
          </a:stretch>
        </p:blipFill>
        <p:spPr>
          <a:xfrm>
            <a:off x="149469" y="1157658"/>
            <a:ext cx="2667366" cy="4741984"/>
          </a:xfrm>
          <a:prstGeom prst="rect">
            <a:avLst/>
          </a:prstGeom>
        </p:spPr>
      </p:pic>
      <p:pic>
        <p:nvPicPr>
          <p:cNvPr id="13" name="Imagen 12">
            <a:extLst>
              <a:ext uri="{FF2B5EF4-FFF2-40B4-BE49-F238E27FC236}">
                <a16:creationId xmlns:a16="http://schemas.microsoft.com/office/drawing/2014/main" id="{2501AB9C-1A67-4D81-85F2-E23E38722020}"/>
              </a:ext>
            </a:extLst>
          </p:cNvPr>
          <p:cNvPicPr>
            <a:picLocks noChangeAspect="1"/>
          </p:cNvPicPr>
          <p:nvPr/>
        </p:nvPicPr>
        <p:blipFill>
          <a:blip r:embed="rId3"/>
          <a:stretch>
            <a:fillRect/>
          </a:stretch>
        </p:blipFill>
        <p:spPr>
          <a:xfrm>
            <a:off x="2998725" y="1157658"/>
            <a:ext cx="2667366" cy="4741984"/>
          </a:xfrm>
          <a:prstGeom prst="rect">
            <a:avLst/>
          </a:prstGeom>
        </p:spPr>
      </p:pic>
      <p:sp>
        <p:nvSpPr>
          <p:cNvPr id="14" name="CuadroTexto 13">
            <a:extLst>
              <a:ext uri="{FF2B5EF4-FFF2-40B4-BE49-F238E27FC236}">
                <a16:creationId xmlns:a16="http://schemas.microsoft.com/office/drawing/2014/main" id="{6D9D47F2-7F9E-485B-848A-57FA97F7310E}"/>
              </a:ext>
            </a:extLst>
          </p:cNvPr>
          <p:cNvSpPr txBox="1"/>
          <p:nvPr/>
        </p:nvSpPr>
        <p:spPr>
          <a:xfrm>
            <a:off x="1615037" y="6075485"/>
            <a:ext cx="2479431" cy="369332"/>
          </a:xfrm>
          <a:prstGeom prst="rect">
            <a:avLst/>
          </a:prstGeom>
          <a:noFill/>
        </p:spPr>
        <p:txBody>
          <a:bodyPr wrap="square" rtlCol="0">
            <a:spAutoFit/>
          </a:bodyPr>
          <a:lstStyle/>
          <a:p>
            <a:pPr algn="ctr"/>
            <a:r>
              <a:rPr lang="es-MX" dirty="0"/>
              <a:t>Jalpan </a:t>
            </a:r>
          </a:p>
        </p:txBody>
      </p:sp>
      <p:sp>
        <p:nvSpPr>
          <p:cNvPr id="15" name="CuadroTexto 14">
            <a:extLst>
              <a:ext uri="{FF2B5EF4-FFF2-40B4-BE49-F238E27FC236}">
                <a16:creationId xmlns:a16="http://schemas.microsoft.com/office/drawing/2014/main" id="{ED852B4F-6DA3-4F90-9802-629448319DAE}"/>
              </a:ext>
            </a:extLst>
          </p:cNvPr>
          <p:cNvSpPr txBox="1"/>
          <p:nvPr/>
        </p:nvSpPr>
        <p:spPr>
          <a:xfrm>
            <a:off x="6197578" y="6089383"/>
            <a:ext cx="2479431" cy="369332"/>
          </a:xfrm>
          <a:prstGeom prst="rect">
            <a:avLst/>
          </a:prstGeom>
          <a:noFill/>
        </p:spPr>
        <p:txBody>
          <a:bodyPr wrap="square" rtlCol="0">
            <a:spAutoFit/>
          </a:bodyPr>
          <a:lstStyle/>
          <a:p>
            <a:pPr algn="ctr"/>
            <a:r>
              <a:rPr lang="es-MX" dirty="0"/>
              <a:t>Unidad 4 </a:t>
            </a:r>
          </a:p>
        </p:txBody>
      </p:sp>
      <p:pic>
        <p:nvPicPr>
          <p:cNvPr id="17" name="Imagen 16">
            <a:extLst>
              <a:ext uri="{FF2B5EF4-FFF2-40B4-BE49-F238E27FC236}">
                <a16:creationId xmlns:a16="http://schemas.microsoft.com/office/drawing/2014/main" id="{4EED79AB-3C44-4B47-958B-E09493680555}"/>
              </a:ext>
            </a:extLst>
          </p:cNvPr>
          <p:cNvPicPr>
            <a:picLocks noChangeAspect="1"/>
          </p:cNvPicPr>
          <p:nvPr/>
        </p:nvPicPr>
        <p:blipFill rotWithShape="1">
          <a:blip r:embed="rId4"/>
          <a:srcRect t="7398" b="24235"/>
          <a:stretch/>
        </p:blipFill>
        <p:spPr>
          <a:xfrm>
            <a:off x="6578662" y="973393"/>
            <a:ext cx="1628268" cy="1976284"/>
          </a:xfrm>
          <a:prstGeom prst="rect">
            <a:avLst/>
          </a:prstGeom>
        </p:spPr>
      </p:pic>
      <p:pic>
        <p:nvPicPr>
          <p:cNvPr id="19" name="Imagen 18">
            <a:extLst>
              <a:ext uri="{FF2B5EF4-FFF2-40B4-BE49-F238E27FC236}">
                <a16:creationId xmlns:a16="http://schemas.microsoft.com/office/drawing/2014/main" id="{AED5B700-4A08-4F98-B659-9D4752AE84B7}"/>
              </a:ext>
            </a:extLst>
          </p:cNvPr>
          <p:cNvPicPr>
            <a:picLocks noChangeAspect="1"/>
          </p:cNvPicPr>
          <p:nvPr/>
        </p:nvPicPr>
        <p:blipFill>
          <a:blip r:embed="rId5"/>
          <a:stretch>
            <a:fillRect/>
          </a:stretch>
        </p:blipFill>
        <p:spPr>
          <a:xfrm>
            <a:off x="6578662" y="2986123"/>
            <a:ext cx="1717265" cy="3052916"/>
          </a:xfrm>
          <a:prstGeom prst="rect">
            <a:avLst/>
          </a:prstGeom>
        </p:spPr>
      </p:pic>
    </p:spTree>
    <p:extLst>
      <p:ext uri="{BB962C8B-B14F-4D97-AF65-F5344CB8AC3E}">
        <p14:creationId xmlns:p14="http://schemas.microsoft.com/office/powerpoint/2010/main" val="2620168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8EF2563-551F-45CB-B5EA-FC7C380ECBED}"/>
              </a:ext>
            </a:extLst>
          </p:cNvPr>
          <p:cNvGraphicFramePr>
            <a:graphicFrameLocks noGrp="1"/>
          </p:cNvGraphicFramePr>
          <p:nvPr>
            <p:extLst>
              <p:ext uri="{D42A27DB-BD31-4B8C-83A1-F6EECF244321}">
                <p14:modId xmlns:p14="http://schemas.microsoft.com/office/powerpoint/2010/main" val="3061463923"/>
              </p:ext>
            </p:extLst>
          </p:nvPr>
        </p:nvGraphicFramePr>
        <p:xfrm>
          <a:off x="878096" y="2169729"/>
          <a:ext cx="7886700" cy="3246228"/>
        </p:xfrm>
        <a:graphic>
          <a:graphicData uri="http://schemas.openxmlformats.org/drawingml/2006/table">
            <a:tbl>
              <a:tblPr/>
              <a:tblGrid>
                <a:gridCol w="1112266">
                  <a:extLst>
                    <a:ext uri="{9D8B030D-6E8A-4147-A177-3AD203B41FA5}">
                      <a16:colId xmlns:a16="http://schemas.microsoft.com/office/drawing/2014/main" val="23595576"/>
                    </a:ext>
                  </a:extLst>
                </a:gridCol>
                <a:gridCol w="3385689">
                  <a:extLst>
                    <a:ext uri="{9D8B030D-6E8A-4147-A177-3AD203B41FA5}">
                      <a16:colId xmlns:a16="http://schemas.microsoft.com/office/drawing/2014/main" val="2973304730"/>
                    </a:ext>
                  </a:extLst>
                </a:gridCol>
                <a:gridCol w="1115933">
                  <a:extLst>
                    <a:ext uri="{9D8B030D-6E8A-4147-A177-3AD203B41FA5}">
                      <a16:colId xmlns:a16="http://schemas.microsoft.com/office/drawing/2014/main" val="2484909459"/>
                    </a:ext>
                  </a:extLst>
                </a:gridCol>
                <a:gridCol w="2272812">
                  <a:extLst>
                    <a:ext uri="{9D8B030D-6E8A-4147-A177-3AD203B41FA5}">
                      <a16:colId xmlns:a16="http://schemas.microsoft.com/office/drawing/2014/main" val="1095574377"/>
                    </a:ext>
                  </a:extLst>
                </a:gridCol>
              </a:tblGrid>
              <a:tr h="209658">
                <a:tc>
                  <a:txBody>
                    <a:bodyPr/>
                    <a:lstStyle/>
                    <a:p>
                      <a:pPr algn="ctr" fontAlgn="ctr"/>
                      <a:r>
                        <a:rPr lang="es-MX" sz="1100" b="1" i="0" u="none" strike="noStrike" dirty="0">
                          <a:solidFill>
                            <a:schemeClr val="bg1"/>
                          </a:solidFill>
                          <a:effectLst/>
                          <a:latin typeface="Myriad Pro" panose="020B0503030403020204"/>
                        </a:rPr>
                        <a:t>Número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Acuerdo </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Responsable</a:t>
                      </a:r>
                    </a:p>
                  </a:txBody>
                  <a:tcPr marL="9171" marR="9171" marT="91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tc>
                  <a:txBody>
                    <a:bodyPr/>
                    <a:lstStyle/>
                    <a:p>
                      <a:pPr algn="ctr" fontAlgn="ctr"/>
                      <a:r>
                        <a:rPr lang="es-MX" sz="1100" b="1" i="0" u="none" strike="noStrike" dirty="0">
                          <a:solidFill>
                            <a:schemeClr val="bg1"/>
                          </a:solidFill>
                          <a:effectLst/>
                          <a:latin typeface="Myriad Pro" panose="020B0503030403020204"/>
                        </a:rPr>
                        <a:t>Estatus </a:t>
                      </a:r>
                    </a:p>
                  </a:txBody>
                  <a:tcPr marL="9171" marR="9171" marT="91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38226252"/>
                  </a:ext>
                </a:extLst>
              </a:tr>
              <a:tr h="753981">
                <a:tc>
                  <a:txBody>
                    <a:bodyPr/>
                    <a:lstStyle/>
                    <a:p>
                      <a:pPr algn="ctr" fontAlgn="ctr"/>
                      <a:r>
                        <a:rPr lang="es-MX" sz="1100" b="1" i="0" u="none" strike="noStrike" dirty="0">
                          <a:solidFill>
                            <a:srgbClr val="222222"/>
                          </a:solidFill>
                          <a:effectLst/>
                          <a:latin typeface="Myriad Pro" panose="020B0503030403020204"/>
                        </a:rPr>
                        <a:t>Primero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La DA elaborará un reporte diagnóstico sobre el estado actual de los lactarios, haciéndolo llegar a la Presidenta del Comité el día 19 de febrero. La Presidenta procederá a realizar una visita de verificación para corroborar que los espacios se encuentren en condiciones adecuadas y en caso de detectarse irregularidades, estas deberán corregirse de inmediato.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100" b="0" i="0" u="none" strike="noStrike" kern="1200" dirty="0">
                          <a:solidFill>
                            <a:srgbClr val="222222"/>
                          </a:solidFill>
                          <a:effectLst/>
                          <a:latin typeface="Myriad Pro" panose="020B0503030403020204"/>
                          <a:ea typeface="+mn-ea"/>
                          <a:cs typeface="+mn-cs"/>
                        </a:rPr>
                        <a:t>D.A. y Presidenta del Comité</a:t>
                      </a:r>
                    </a:p>
                    <a:p>
                      <a:pPr algn="ctr" fontAlgn="ct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MX" sz="1100" b="1" i="0" u="none" strike="noStrike" kern="1200" dirty="0">
                          <a:solidFill>
                            <a:srgbClr val="222222"/>
                          </a:solidFill>
                          <a:effectLst/>
                          <a:latin typeface="Myriad Pro" panose="020B0503030403020204"/>
                          <a:ea typeface="+mn-ea"/>
                          <a:cs typeface="+mn-cs"/>
                        </a:rPr>
                        <a:t>Cumplido </a:t>
                      </a:r>
                    </a:p>
                    <a:p>
                      <a:pPr algn="ctr" fontAlgn="ct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6003795"/>
                  </a:ext>
                </a:extLst>
              </a:tr>
              <a:tr h="753981">
                <a:tc>
                  <a:txBody>
                    <a:bodyPr/>
                    <a:lstStyle/>
                    <a:p>
                      <a:pPr algn="ctr" fontAlgn="ctr"/>
                      <a:r>
                        <a:rPr lang="es-MX" sz="1100" b="1" i="0" u="none" strike="noStrike" dirty="0">
                          <a:solidFill>
                            <a:srgbClr val="222222"/>
                          </a:solidFill>
                          <a:effectLst/>
                          <a:latin typeface="Myriad Pro" panose="020B0503030403020204"/>
                        </a:rPr>
                        <a:t>Tercero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es-MX" sz="1100" b="0" i="0" u="none" strike="noStrike" kern="1200" dirty="0">
                          <a:solidFill>
                            <a:srgbClr val="222222"/>
                          </a:solidFill>
                          <a:effectLst/>
                          <a:latin typeface="Myriad Pro" panose="020B0503030403020204"/>
                          <a:ea typeface="+mn-ea"/>
                          <a:cs typeface="+mn-cs"/>
                        </a:rPr>
                        <a:t>Serán publicados en el apartado de la NMX025 en intranet, las presentaciones de las sesiones, las cuales incluyan los acuerdos aprobados.</a:t>
                      </a:r>
                    </a:p>
                    <a:p>
                      <a:pPr algn="just" fontAlgn="ctr"/>
                      <a:endParaRPr lang="es-MX" sz="1100" b="0" i="0" u="none" strike="noStrike" kern="1200" dirty="0">
                        <a:solidFill>
                          <a:srgbClr val="222222"/>
                        </a:solidFill>
                        <a:effectLst/>
                        <a:latin typeface="Myriad Pro" panose="020B0503030403020204"/>
                        <a:ea typeface="+mn-ea"/>
                        <a:cs typeface="+mn-cs"/>
                      </a:endParaRPr>
                    </a:p>
                    <a:p>
                      <a:pPr algn="just" fontAlgn="ctr"/>
                      <a:r>
                        <a:rPr lang="es-MX" sz="1100" b="0" i="0" u="none" strike="noStrike" kern="1200" dirty="0">
                          <a:solidFill>
                            <a:srgbClr val="222222"/>
                          </a:solidFill>
                          <a:effectLst/>
                          <a:latin typeface="Myriad Pro" panose="020B0503030403020204"/>
                          <a:ea typeface="+mn-ea"/>
                          <a:cs typeface="+mn-cs"/>
                        </a:rPr>
                        <a:t>La implementación de un sistema de boletines, generados a partir del contenido de las minutas y alojados en el propio sitio web del Comité creados por la Coordinación de Comunicación Social, así como la difusión por medio de WhatsApp y correos electrónicos.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kern="1200" dirty="0">
                          <a:solidFill>
                            <a:srgbClr val="222222"/>
                          </a:solidFill>
                          <a:effectLst/>
                          <a:latin typeface="Myriad Pro" panose="020B0503030403020204"/>
                          <a:ea typeface="+mn-ea"/>
                          <a:cs typeface="+mn-cs"/>
                        </a:rPr>
                        <a:t>Secretaria del Comité  </a:t>
                      </a:r>
                    </a:p>
                    <a:p>
                      <a:pPr algn="ctr" fontAlgn="ctr"/>
                      <a:endParaRPr lang="es-MX" sz="1100" b="0" i="0" u="none" strike="noStrike" kern="1200" dirty="0">
                        <a:solidFill>
                          <a:srgbClr val="222222"/>
                        </a:solidFill>
                        <a:effectLst/>
                        <a:latin typeface="Myriad Pro" panose="020B0503030403020204"/>
                        <a:ea typeface="+mn-ea"/>
                        <a:cs typeface="+mn-cs"/>
                      </a:endParaRPr>
                    </a:p>
                    <a:p>
                      <a:pPr algn="ctr" fontAlgn="ctr"/>
                      <a:r>
                        <a:rPr lang="es-MX" sz="1100" b="0" i="0" u="none" strike="noStrike" kern="1200" dirty="0">
                          <a:solidFill>
                            <a:srgbClr val="222222"/>
                          </a:solidFill>
                          <a:effectLst/>
                          <a:latin typeface="Myriad Pro" panose="020B0503030403020204"/>
                          <a:ea typeface="+mn-ea"/>
                          <a:cs typeface="+mn-cs"/>
                        </a:rPr>
                        <a:t>Comunicación Social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kern="1200" dirty="0">
                          <a:solidFill>
                            <a:srgbClr val="222222"/>
                          </a:solidFill>
                          <a:effectLst/>
                          <a:latin typeface="Myriad Pro" panose="020B0503030403020204"/>
                          <a:ea typeface="+mn-ea"/>
                          <a:cs typeface="+mn-cs"/>
                        </a:rPr>
                        <a:t>Cumplido </a:t>
                      </a:r>
                    </a:p>
                    <a:p>
                      <a:pPr algn="ctr" fontAlgn="ctr"/>
                      <a:endParaRPr lang="es-MX" sz="1100" b="1" i="0" u="none" strike="noStrike" kern="1200" dirty="0">
                        <a:solidFill>
                          <a:srgbClr val="222222"/>
                        </a:solidFill>
                        <a:effectLst/>
                        <a:latin typeface="Myriad Pro" panose="020B0503030403020204"/>
                        <a:ea typeface="+mn-ea"/>
                        <a:cs typeface="+mn-cs"/>
                      </a:endParaRPr>
                    </a:p>
                    <a:p>
                      <a:pPr algn="ctr" fontAlgn="ctr"/>
                      <a:r>
                        <a:rPr lang="es-MX" sz="1100" b="0" i="0" u="none" strike="noStrike" kern="1200" dirty="0">
                          <a:solidFill>
                            <a:srgbClr val="222222"/>
                          </a:solidFill>
                          <a:effectLst/>
                          <a:latin typeface="Myriad Pro" panose="020B0503030403020204"/>
                          <a:ea typeface="+mn-ea"/>
                          <a:cs typeface="+mn-cs"/>
                        </a:rPr>
                        <a:t>Página web </a:t>
                      </a:r>
                    </a:p>
                    <a:p>
                      <a:pPr algn="ctr" fontAlgn="ctr"/>
                      <a:endParaRPr lang="es-MX" sz="1100" b="0" i="0" u="none" strike="noStrike" kern="1200" dirty="0">
                        <a:solidFill>
                          <a:srgbClr val="222222"/>
                        </a:solidFill>
                        <a:effectLst/>
                        <a:latin typeface="Myriad Pro" panose="020B0503030403020204"/>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249700"/>
                  </a:ext>
                </a:extLst>
              </a:tr>
            </a:tbl>
          </a:graphicData>
        </a:graphic>
      </p:graphicFrame>
      <p:sp>
        <p:nvSpPr>
          <p:cNvPr id="4" name="CuadroTexto 3">
            <a:extLst>
              <a:ext uri="{FF2B5EF4-FFF2-40B4-BE49-F238E27FC236}">
                <a16:creationId xmlns:a16="http://schemas.microsoft.com/office/drawing/2014/main" id="{74BFDA6D-4B98-4AC6-962F-4B494566271D}"/>
              </a:ext>
            </a:extLst>
          </p:cNvPr>
          <p:cNvSpPr txBox="1"/>
          <p:nvPr/>
        </p:nvSpPr>
        <p:spPr>
          <a:xfrm>
            <a:off x="1318846" y="1011115"/>
            <a:ext cx="6901962" cy="477054"/>
          </a:xfrm>
          <a:prstGeom prst="rect">
            <a:avLst/>
          </a:prstGeom>
          <a:noFill/>
        </p:spPr>
        <p:txBody>
          <a:bodyPr wrap="square" rtlCol="0">
            <a:spAutoFit/>
          </a:bodyPr>
          <a:lstStyle/>
          <a:p>
            <a:pPr algn="ctr"/>
            <a:r>
              <a:rPr lang="es-MX" sz="2500" b="1" dirty="0">
                <a:latin typeface="Myriad Pro" panose="020B0503030403020204"/>
              </a:rPr>
              <a:t>1a Sesión Ordinaria 2025</a:t>
            </a:r>
          </a:p>
        </p:txBody>
      </p:sp>
    </p:spTree>
    <p:extLst>
      <p:ext uri="{BB962C8B-B14F-4D97-AF65-F5344CB8AC3E}">
        <p14:creationId xmlns:p14="http://schemas.microsoft.com/office/powerpoint/2010/main" val="1040506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79B28C1-0BD6-4963-8E0C-CA73E0CE407D}"/>
              </a:ext>
            </a:extLst>
          </p:cNvPr>
          <p:cNvPicPr>
            <a:picLocks noChangeAspect="1"/>
          </p:cNvPicPr>
          <p:nvPr/>
        </p:nvPicPr>
        <p:blipFill rotWithShape="1">
          <a:blip r:embed="rId2"/>
          <a:srcRect t="2155" r="20383"/>
          <a:stretch/>
        </p:blipFill>
        <p:spPr>
          <a:xfrm>
            <a:off x="465992" y="1203712"/>
            <a:ext cx="8212016" cy="5498940"/>
          </a:xfrm>
          <a:prstGeom prst="rect">
            <a:avLst/>
          </a:prstGeom>
        </p:spPr>
      </p:pic>
    </p:spTree>
    <p:extLst>
      <p:ext uri="{BB962C8B-B14F-4D97-AF65-F5344CB8AC3E}">
        <p14:creationId xmlns:p14="http://schemas.microsoft.com/office/powerpoint/2010/main" val="2054432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91A1918-9278-4042-9B9C-BA53A537410B}"/>
              </a:ext>
            </a:extLst>
          </p:cNvPr>
          <p:cNvPicPr>
            <a:picLocks noChangeAspect="1"/>
          </p:cNvPicPr>
          <p:nvPr/>
        </p:nvPicPr>
        <p:blipFill rotWithShape="1">
          <a:blip r:embed="rId2"/>
          <a:srcRect l="12813" r="24167"/>
          <a:stretch/>
        </p:blipFill>
        <p:spPr>
          <a:xfrm>
            <a:off x="79131" y="1035574"/>
            <a:ext cx="5319347" cy="4632503"/>
          </a:xfrm>
          <a:prstGeom prst="rect">
            <a:avLst/>
          </a:prstGeom>
        </p:spPr>
      </p:pic>
      <p:pic>
        <p:nvPicPr>
          <p:cNvPr id="7" name="Imagen 6">
            <a:extLst>
              <a:ext uri="{FF2B5EF4-FFF2-40B4-BE49-F238E27FC236}">
                <a16:creationId xmlns:a16="http://schemas.microsoft.com/office/drawing/2014/main" id="{63646878-8662-4084-8D2E-BC4030DC8256}"/>
              </a:ext>
            </a:extLst>
          </p:cNvPr>
          <p:cNvPicPr>
            <a:picLocks noChangeAspect="1"/>
          </p:cNvPicPr>
          <p:nvPr/>
        </p:nvPicPr>
        <p:blipFill>
          <a:blip r:embed="rId3"/>
          <a:stretch>
            <a:fillRect/>
          </a:stretch>
        </p:blipFill>
        <p:spPr>
          <a:xfrm>
            <a:off x="3261191" y="3103685"/>
            <a:ext cx="5360046" cy="3402623"/>
          </a:xfrm>
          <a:prstGeom prst="rect">
            <a:avLst/>
          </a:prstGeom>
        </p:spPr>
      </p:pic>
      <p:cxnSp>
        <p:nvCxnSpPr>
          <p:cNvPr id="3" name="Conector recto de flecha 2">
            <a:extLst>
              <a:ext uri="{FF2B5EF4-FFF2-40B4-BE49-F238E27FC236}">
                <a16:creationId xmlns:a16="http://schemas.microsoft.com/office/drawing/2014/main" id="{44F79221-5862-4D4A-9883-3E9AF6DB8B2D}"/>
              </a:ext>
            </a:extLst>
          </p:cNvPr>
          <p:cNvCxnSpPr/>
          <p:nvPr/>
        </p:nvCxnSpPr>
        <p:spPr>
          <a:xfrm flipV="1">
            <a:off x="505326" y="4908884"/>
            <a:ext cx="433137" cy="14317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2890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16173</TotalTime>
  <Words>3588</Words>
  <Application>Microsoft Office PowerPoint</Application>
  <PresentationFormat>Carta (216 x 279 mm)</PresentationFormat>
  <Paragraphs>401</Paragraphs>
  <Slides>49</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49</vt:i4>
      </vt:variant>
    </vt:vector>
  </HeadingPairs>
  <TitlesOfParts>
    <vt:vector size="58" baseType="lpstr">
      <vt:lpstr>Arial</vt:lpstr>
      <vt:lpstr>Calibri</vt:lpstr>
      <vt:lpstr>Calibri Light</vt:lpstr>
      <vt:lpstr>Cooper Black</vt:lpstr>
      <vt:lpstr>Myriad Pro</vt:lpstr>
      <vt:lpstr>Myriad Pro</vt:lpstr>
      <vt:lpstr>Verdana</vt:lpstr>
      <vt:lpstr>Wingdings</vt:lpstr>
      <vt:lpstr>Tema de Office</vt:lpstr>
      <vt:lpstr>Segunda Sesión Ordinaria  2025  </vt:lpstr>
      <vt:lpstr>2. Pase de lista y verificación de quórum</vt:lpstr>
      <vt:lpstr>3.  Orden del día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Tecnologias</dc:creator>
  <cp:lastModifiedBy>Ana Luisa Sanchez Aguilar</cp:lastModifiedBy>
  <cp:revision>257</cp:revision>
  <cp:lastPrinted>2025-06-24T20:27:50Z</cp:lastPrinted>
  <dcterms:created xsi:type="dcterms:W3CDTF">2021-02-03T19:39:59Z</dcterms:created>
  <dcterms:modified xsi:type="dcterms:W3CDTF">2025-06-24T20:31:47Z</dcterms:modified>
</cp:coreProperties>
</file>