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323" r:id="rId3"/>
    <p:sldId id="324" r:id="rId4"/>
    <p:sldId id="257" r:id="rId5"/>
    <p:sldId id="417" r:id="rId6"/>
    <p:sldId id="433" r:id="rId7"/>
    <p:sldId id="419" r:id="rId8"/>
    <p:sldId id="420" r:id="rId9"/>
    <p:sldId id="435" r:id="rId10"/>
    <p:sldId id="422" r:id="rId11"/>
    <p:sldId id="432" r:id="rId12"/>
    <p:sldId id="423" r:id="rId13"/>
    <p:sldId id="411" r:id="rId14"/>
    <p:sldId id="406" r:id="rId15"/>
    <p:sldId id="412" r:id="rId16"/>
    <p:sldId id="415" r:id="rId17"/>
    <p:sldId id="294" r:id="rId18"/>
    <p:sldId id="426" r:id="rId19"/>
    <p:sldId id="425" r:id="rId20"/>
    <p:sldId id="431" r:id="rId21"/>
    <p:sldId id="430" r:id="rId22"/>
    <p:sldId id="437" r:id="rId23"/>
    <p:sldId id="436" r:id="rId24"/>
    <p:sldId id="302" r:id="rId25"/>
  </p:sldIdLst>
  <p:sldSz cx="9144000" cy="6858000" type="letter"/>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9" d="100"/>
          <a:sy n="109" d="100"/>
        </p:scale>
        <p:origin x="15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23522F-C350-41AC-A67F-1B0964E1923D}" type="datetimeFigureOut">
              <a:rPr lang="es-MX" smtClean="0"/>
              <a:t>19/03/2025</a:t>
            </a:fld>
            <a:endParaRPr lang="es-MX"/>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AE9944-BF5D-4AEE-96FB-2B9E14078B40}" type="slidenum">
              <a:rPr lang="es-MX" smtClean="0"/>
              <a:t>‹Nº›</a:t>
            </a:fld>
            <a:endParaRPr lang="es-MX"/>
          </a:p>
        </p:txBody>
      </p:sp>
    </p:spTree>
    <p:extLst>
      <p:ext uri="{BB962C8B-B14F-4D97-AF65-F5344CB8AC3E}">
        <p14:creationId xmlns:p14="http://schemas.microsoft.com/office/powerpoint/2010/main" val="1966523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Tree>
    <p:extLst>
      <p:ext uri="{BB962C8B-B14F-4D97-AF65-F5344CB8AC3E}">
        <p14:creationId xmlns:p14="http://schemas.microsoft.com/office/powerpoint/2010/main" val="3693935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66101EE-06C4-4C18-AC52-5725814C1588}" type="datetimeFigureOut">
              <a:rPr lang="es-MX" smtClean="0"/>
              <a:t>19/03/2025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2D7BC45-FBFF-4ADA-A963-2D610043479E}" type="slidenum">
              <a:rPr lang="es-MX" smtClean="0"/>
              <a:t>‹Nº›</a:t>
            </a:fld>
            <a:endParaRPr lang="es-MX"/>
          </a:p>
        </p:txBody>
      </p:sp>
    </p:spTree>
    <p:extLst>
      <p:ext uri="{BB962C8B-B14F-4D97-AF65-F5344CB8AC3E}">
        <p14:creationId xmlns:p14="http://schemas.microsoft.com/office/powerpoint/2010/main" val="3963862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66101EE-06C4-4C18-AC52-5725814C1588}" type="datetimeFigureOut">
              <a:rPr lang="es-MX" smtClean="0"/>
              <a:t>19/03/2025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2D7BC45-FBFF-4ADA-A963-2D610043479E}" type="slidenum">
              <a:rPr lang="es-MX" smtClean="0"/>
              <a:t>‹Nº›</a:t>
            </a:fld>
            <a:endParaRPr lang="es-MX"/>
          </a:p>
        </p:txBody>
      </p:sp>
    </p:spTree>
    <p:extLst>
      <p:ext uri="{BB962C8B-B14F-4D97-AF65-F5344CB8AC3E}">
        <p14:creationId xmlns:p14="http://schemas.microsoft.com/office/powerpoint/2010/main" val="2774019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66101EE-06C4-4C18-AC52-5725814C1588}" type="datetimeFigureOut">
              <a:rPr lang="es-MX" smtClean="0"/>
              <a:t>19/03/2025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2D7BC45-FBFF-4ADA-A963-2D610043479E}" type="slidenum">
              <a:rPr lang="es-MX" smtClean="0"/>
              <a:t>‹Nº›</a:t>
            </a:fld>
            <a:endParaRPr lang="es-MX"/>
          </a:p>
        </p:txBody>
      </p:sp>
    </p:spTree>
    <p:extLst>
      <p:ext uri="{BB962C8B-B14F-4D97-AF65-F5344CB8AC3E}">
        <p14:creationId xmlns:p14="http://schemas.microsoft.com/office/powerpoint/2010/main" val="3661156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C66101EE-06C4-4C18-AC52-5725814C1588}" type="datetimeFigureOut">
              <a:rPr lang="es-MX" smtClean="0"/>
              <a:t>19/03/2025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2D7BC45-FBFF-4ADA-A963-2D610043479E}" type="slidenum">
              <a:rPr lang="es-MX" smtClean="0"/>
              <a:t>‹Nº›</a:t>
            </a:fld>
            <a:endParaRPr lang="es-MX"/>
          </a:p>
        </p:txBody>
      </p:sp>
    </p:spTree>
    <p:extLst>
      <p:ext uri="{BB962C8B-B14F-4D97-AF65-F5344CB8AC3E}">
        <p14:creationId xmlns:p14="http://schemas.microsoft.com/office/powerpoint/2010/main" val="56537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66101EE-06C4-4C18-AC52-5725814C1588}" type="datetimeFigureOut">
              <a:rPr lang="es-MX" smtClean="0"/>
              <a:t>19/03/2025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2D7BC45-FBFF-4ADA-A963-2D610043479E}" type="slidenum">
              <a:rPr lang="es-MX" smtClean="0"/>
              <a:t>‹Nº›</a:t>
            </a:fld>
            <a:endParaRPr lang="es-MX"/>
          </a:p>
        </p:txBody>
      </p:sp>
    </p:spTree>
    <p:extLst>
      <p:ext uri="{BB962C8B-B14F-4D97-AF65-F5344CB8AC3E}">
        <p14:creationId xmlns:p14="http://schemas.microsoft.com/office/powerpoint/2010/main" val="1265775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66101EE-06C4-4C18-AC52-5725814C1588}" type="datetimeFigureOut">
              <a:rPr lang="es-MX" smtClean="0"/>
              <a:t>19/03/2025</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12D7BC45-FBFF-4ADA-A963-2D610043479E}" type="slidenum">
              <a:rPr lang="es-MX" smtClean="0"/>
              <a:t>‹Nº›</a:t>
            </a:fld>
            <a:endParaRPr lang="es-MX"/>
          </a:p>
        </p:txBody>
      </p:sp>
    </p:spTree>
    <p:extLst>
      <p:ext uri="{BB962C8B-B14F-4D97-AF65-F5344CB8AC3E}">
        <p14:creationId xmlns:p14="http://schemas.microsoft.com/office/powerpoint/2010/main" val="567294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66101EE-06C4-4C18-AC52-5725814C1588}" type="datetimeFigureOut">
              <a:rPr lang="es-MX" smtClean="0"/>
              <a:t>19/03/2025</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12D7BC45-FBFF-4ADA-A963-2D610043479E}" type="slidenum">
              <a:rPr lang="es-MX" smtClean="0"/>
              <a:t>‹Nº›</a:t>
            </a:fld>
            <a:endParaRPr lang="es-MX"/>
          </a:p>
        </p:txBody>
      </p:sp>
    </p:spTree>
    <p:extLst>
      <p:ext uri="{BB962C8B-B14F-4D97-AF65-F5344CB8AC3E}">
        <p14:creationId xmlns:p14="http://schemas.microsoft.com/office/powerpoint/2010/main" val="589956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6101EE-06C4-4C18-AC52-5725814C1588}" type="datetimeFigureOut">
              <a:rPr lang="es-MX" smtClean="0"/>
              <a:t>19/03/2025</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12D7BC45-FBFF-4ADA-A963-2D610043479E}" type="slidenum">
              <a:rPr lang="es-MX" smtClean="0"/>
              <a:t>‹Nº›</a:t>
            </a:fld>
            <a:endParaRPr lang="es-MX"/>
          </a:p>
        </p:txBody>
      </p:sp>
    </p:spTree>
    <p:extLst>
      <p:ext uri="{BB962C8B-B14F-4D97-AF65-F5344CB8AC3E}">
        <p14:creationId xmlns:p14="http://schemas.microsoft.com/office/powerpoint/2010/main" val="2007348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C66101EE-06C4-4C18-AC52-5725814C1588}" type="datetimeFigureOut">
              <a:rPr lang="es-MX" smtClean="0"/>
              <a:t>19/03/2025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2D7BC45-FBFF-4ADA-A963-2D610043479E}" type="slidenum">
              <a:rPr lang="es-MX" smtClean="0"/>
              <a:t>‹Nº›</a:t>
            </a:fld>
            <a:endParaRPr lang="es-MX"/>
          </a:p>
        </p:txBody>
      </p:sp>
    </p:spTree>
    <p:extLst>
      <p:ext uri="{BB962C8B-B14F-4D97-AF65-F5344CB8AC3E}">
        <p14:creationId xmlns:p14="http://schemas.microsoft.com/office/powerpoint/2010/main" val="2526716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C66101EE-06C4-4C18-AC52-5725814C1588}" type="datetimeFigureOut">
              <a:rPr lang="es-MX" smtClean="0"/>
              <a:t>19/03/2025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2D7BC45-FBFF-4ADA-A963-2D610043479E}" type="slidenum">
              <a:rPr lang="es-MX" smtClean="0"/>
              <a:t>‹Nº›</a:t>
            </a:fld>
            <a:endParaRPr lang="es-MX"/>
          </a:p>
        </p:txBody>
      </p:sp>
    </p:spTree>
    <p:extLst>
      <p:ext uri="{BB962C8B-B14F-4D97-AF65-F5344CB8AC3E}">
        <p14:creationId xmlns:p14="http://schemas.microsoft.com/office/powerpoint/2010/main" val="2974677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6101EE-06C4-4C18-AC52-5725814C1588}" type="datetimeFigureOut">
              <a:rPr lang="es-MX" smtClean="0"/>
              <a:t>19/03/2025</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D7BC45-FBFF-4ADA-A963-2D610043479E}" type="slidenum">
              <a:rPr lang="es-MX" smtClean="0"/>
              <a:t>‹Nº›</a:t>
            </a:fld>
            <a:endParaRPr lang="es-MX"/>
          </a:p>
        </p:txBody>
      </p:sp>
    </p:spTree>
    <p:extLst>
      <p:ext uri="{BB962C8B-B14F-4D97-AF65-F5344CB8AC3E}">
        <p14:creationId xmlns:p14="http://schemas.microsoft.com/office/powerpoint/2010/main" val="480944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pn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png"/><Relationship Id="rId14" Type="http://schemas.openxmlformats.org/officeDocument/2006/relationships/image" Target="../media/image32.jpe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png"/><Relationship Id="rId2" Type="http://schemas.openxmlformats.org/officeDocument/2006/relationships/image" Target="../media/image24.jpeg"/><Relationship Id="rId16"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png"/><Relationship Id="rId14"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idx="4294967295"/>
          </p:nvPr>
        </p:nvSpPr>
        <p:spPr>
          <a:xfrm>
            <a:off x="779719" y="2450480"/>
            <a:ext cx="7772400" cy="2387600"/>
          </a:xfrm>
        </p:spPr>
        <p:txBody>
          <a:bodyPr>
            <a:normAutofit/>
          </a:bodyPr>
          <a:lstStyle/>
          <a:p>
            <a:pPr algn="ctr"/>
            <a:r>
              <a:rPr lang="es-MX" sz="5000" b="1" dirty="0">
                <a:solidFill>
                  <a:schemeClr val="tx2">
                    <a:lumMod val="50000"/>
                  </a:schemeClr>
                </a:solidFill>
                <a:latin typeface="Myriad Pro" panose="020B0503030403020204" pitchFamily="34" charset="0"/>
              </a:rPr>
              <a:t>Primera Sesión Ordinaria 2025 </a:t>
            </a:r>
            <a:br>
              <a:rPr lang="es-MX" sz="5000" b="1" dirty="0">
                <a:solidFill>
                  <a:schemeClr val="tx2">
                    <a:lumMod val="50000"/>
                  </a:schemeClr>
                </a:solidFill>
                <a:latin typeface="Myriad Pro" panose="020B0503030403020204" pitchFamily="34" charset="0"/>
              </a:rPr>
            </a:br>
            <a:endParaRPr lang="es-MX" sz="5000" b="1" dirty="0">
              <a:solidFill>
                <a:schemeClr val="tx2">
                  <a:lumMod val="50000"/>
                </a:schemeClr>
              </a:solidFill>
              <a:latin typeface="Myriad Pro" panose="020B0503030403020204" pitchFamily="34" charset="0"/>
            </a:endParaRPr>
          </a:p>
        </p:txBody>
      </p:sp>
    </p:spTree>
    <p:extLst>
      <p:ext uri="{BB962C8B-B14F-4D97-AF65-F5344CB8AC3E}">
        <p14:creationId xmlns:p14="http://schemas.microsoft.com/office/powerpoint/2010/main" val="3273446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C8EF2563-551F-45CB-B5EA-FC7C380ECBED}"/>
              </a:ext>
            </a:extLst>
          </p:cNvPr>
          <p:cNvGraphicFramePr>
            <a:graphicFrameLocks noGrp="1"/>
          </p:cNvGraphicFramePr>
          <p:nvPr>
            <p:extLst>
              <p:ext uri="{D42A27DB-BD31-4B8C-83A1-F6EECF244321}">
                <p14:modId xmlns:p14="http://schemas.microsoft.com/office/powerpoint/2010/main" val="1734580344"/>
              </p:ext>
            </p:extLst>
          </p:nvPr>
        </p:nvGraphicFramePr>
        <p:xfrm>
          <a:off x="826477" y="1638787"/>
          <a:ext cx="7886700" cy="1717620"/>
        </p:xfrm>
        <a:graphic>
          <a:graphicData uri="http://schemas.openxmlformats.org/drawingml/2006/table">
            <a:tbl>
              <a:tblPr/>
              <a:tblGrid>
                <a:gridCol w="1112266">
                  <a:extLst>
                    <a:ext uri="{9D8B030D-6E8A-4147-A177-3AD203B41FA5}">
                      <a16:colId xmlns:a16="http://schemas.microsoft.com/office/drawing/2014/main" val="23595576"/>
                    </a:ext>
                  </a:extLst>
                </a:gridCol>
                <a:gridCol w="3385689">
                  <a:extLst>
                    <a:ext uri="{9D8B030D-6E8A-4147-A177-3AD203B41FA5}">
                      <a16:colId xmlns:a16="http://schemas.microsoft.com/office/drawing/2014/main" val="2973304730"/>
                    </a:ext>
                  </a:extLst>
                </a:gridCol>
                <a:gridCol w="1115933">
                  <a:extLst>
                    <a:ext uri="{9D8B030D-6E8A-4147-A177-3AD203B41FA5}">
                      <a16:colId xmlns:a16="http://schemas.microsoft.com/office/drawing/2014/main" val="2484909459"/>
                    </a:ext>
                  </a:extLst>
                </a:gridCol>
                <a:gridCol w="2272812">
                  <a:extLst>
                    <a:ext uri="{9D8B030D-6E8A-4147-A177-3AD203B41FA5}">
                      <a16:colId xmlns:a16="http://schemas.microsoft.com/office/drawing/2014/main" val="1095574377"/>
                    </a:ext>
                  </a:extLst>
                </a:gridCol>
              </a:tblGrid>
              <a:tr h="209658">
                <a:tc>
                  <a:txBody>
                    <a:bodyPr/>
                    <a:lstStyle/>
                    <a:p>
                      <a:pPr algn="ctr" fontAlgn="ctr"/>
                      <a:r>
                        <a:rPr lang="es-MX" sz="1100" b="1" i="0" u="none" strike="noStrike" dirty="0">
                          <a:solidFill>
                            <a:schemeClr val="bg1"/>
                          </a:solidFill>
                          <a:effectLst/>
                          <a:latin typeface="Myriad Pro" panose="020B0503030403020204"/>
                        </a:rPr>
                        <a:t>Número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Acuerdo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Responsable</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Estatus </a:t>
                      </a:r>
                    </a:p>
                  </a:txBody>
                  <a:tcPr marL="9171" marR="9171" marT="91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638226252"/>
                  </a:ext>
                </a:extLst>
              </a:tr>
              <a:tr h="753981">
                <a:tc>
                  <a:txBody>
                    <a:bodyPr/>
                    <a:lstStyle/>
                    <a:p>
                      <a:pPr algn="ctr" fontAlgn="ctr"/>
                      <a:r>
                        <a:rPr lang="es-MX" sz="1100" b="1" i="0" u="none" strike="noStrike" dirty="0">
                          <a:solidFill>
                            <a:srgbClr val="222222"/>
                          </a:solidFill>
                          <a:effectLst/>
                          <a:latin typeface="Myriad Pro" panose="020B0503030403020204"/>
                        </a:rPr>
                        <a:t>Segundo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MX" sz="1100" b="0" i="0" u="none" strike="noStrike" kern="1200" dirty="0">
                          <a:solidFill>
                            <a:srgbClr val="222222"/>
                          </a:solidFill>
                          <a:effectLst/>
                          <a:latin typeface="Myriad Pro" panose="020B0503030403020204"/>
                          <a:ea typeface="+mn-ea"/>
                          <a:cs typeface="+mn-cs"/>
                        </a:rPr>
                        <a:t>La adquisición por la Dirección de Administración de un lactario móvil para la Unidad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kern="1200" dirty="0">
                          <a:solidFill>
                            <a:srgbClr val="222222"/>
                          </a:solidFill>
                          <a:effectLst/>
                          <a:latin typeface="Myriad Pro" panose="020B0503030403020204"/>
                          <a:ea typeface="+mn-ea"/>
                          <a:cs typeface="+mn-cs"/>
                        </a:rPr>
                        <a:t>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kern="1200" dirty="0">
                          <a:solidFill>
                            <a:srgbClr val="222222"/>
                          </a:solidFill>
                          <a:effectLst/>
                          <a:latin typeface="Myriad Pro" panose="020B0503030403020204"/>
                          <a:ea typeface="+mn-ea"/>
                          <a:cs typeface="+mn-cs"/>
                        </a:rPr>
                        <a:t>En proceso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5215754"/>
                  </a:ext>
                </a:extLst>
              </a:tr>
              <a:tr h="753981">
                <a:tc>
                  <a:txBody>
                    <a:bodyPr/>
                    <a:lstStyle/>
                    <a:p>
                      <a:pPr algn="ctr" fontAlgn="ctr"/>
                      <a:r>
                        <a:rPr lang="es-MX" sz="1100" b="1" i="0" u="none" strike="noStrike" dirty="0">
                          <a:solidFill>
                            <a:srgbClr val="222222"/>
                          </a:solidFill>
                          <a:effectLst/>
                          <a:latin typeface="Myriad Pro" panose="020B0503030403020204"/>
                        </a:rPr>
                        <a:t>Tercero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MX" sz="1100" b="0" i="0" u="none" strike="noStrike" kern="1200" dirty="0">
                          <a:solidFill>
                            <a:srgbClr val="222222"/>
                          </a:solidFill>
                          <a:effectLst/>
                          <a:latin typeface="Myriad Pro" panose="020B0503030403020204"/>
                          <a:ea typeface="+mn-ea"/>
                          <a:cs typeface="+mn-cs"/>
                        </a:rPr>
                        <a:t>La conclusión de los trabajos de adaptación de lactario por la Dirección de Administración al 28 de febrero.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kern="1200" dirty="0">
                          <a:solidFill>
                            <a:srgbClr val="222222"/>
                          </a:solidFill>
                          <a:effectLst/>
                          <a:latin typeface="Myriad Pro" panose="020B0503030403020204"/>
                          <a:ea typeface="+mn-ea"/>
                          <a:cs typeface="+mn-cs"/>
                        </a:rPr>
                        <a:t>DA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kern="1200" dirty="0">
                          <a:solidFill>
                            <a:srgbClr val="222222"/>
                          </a:solidFill>
                          <a:effectLst/>
                          <a:latin typeface="Myriad Pro" panose="020B0503030403020204"/>
                          <a:ea typeface="+mn-ea"/>
                          <a:cs typeface="+mn-cs"/>
                        </a:rPr>
                        <a:t>Pendiente</a:t>
                      </a:r>
                    </a:p>
                    <a:p>
                      <a:pPr algn="ctr" fontAlgn="ctr"/>
                      <a:endParaRPr lang="es-MX" sz="600" b="0" i="0" u="none" strike="noStrike" kern="1200" dirty="0">
                        <a:solidFill>
                          <a:srgbClr val="222222"/>
                        </a:solidFill>
                        <a:effectLst/>
                        <a:latin typeface="Myriad Pro" panose="020B0503030403020204"/>
                        <a:ea typeface="+mn-ea"/>
                        <a:cs typeface="+mn-cs"/>
                      </a:endParaRPr>
                    </a:p>
                    <a:p>
                      <a:pPr marL="171450" indent="-171450" algn="ctr" fontAlgn="ctr">
                        <a:buFont typeface="Arial" panose="020B0604020202020204" pitchFamily="34" charset="0"/>
                        <a:buChar char="•"/>
                      </a:pPr>
                      <a:r>
                        <a:rPr lang="es-MX" sz="1100" b="0" i="0" u="none" strike="noStrike" kern="1200" dirty="0">
                          <a:solidFill>
                            <a:srgbClr val="222222"/>
                          </a:solidFill>
                          <a:effectLst/>
                          <a:latin typeface="Myriad Pro" panose="020B0503030403020204"/>
                          <a:ea typeface="+mn-ea"/>
                          <a:cs typeface="+mn-cs"/>
                        </a:rPr>
                        <a:t>Jalpan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4043547"/>
                  </a:ext>
                </a:extLst>
              </a:tr>
            </a:tbl>
          </a:graphicData>
        </a:graphic>
      </p:graphicFrame>
      <p:sp>
        <p:nvSpPr>
          <p:cNvPr id="4" name="CuadroTexto 3">
            <a:extLst>
              <a:ext uri="{FF2B5EF4-FFF2-40B4-BE49-F238E27FC236}">
                <a16:creationId xmlns:a16="http://schemas.microsoft.com/office/drawing/2014/main" id="{74BFDA6D-4B98-4AC6-962F-4B494566271D}"/>
              </a:ext>
            </a:extLst>
          </p:cNvPr>
          <p:cNvSpPr txBox="1"/>
          <p:nvPr/>
        </p:nvSpPr>
        <p:spPr>
          <a:xfrm>
            <a:off x="1318846" y="1011115"/>
            <a:ext cx="6901962" cy="477054"/>
          </a:xfrm>
          <a:prstGeom prst="rect">
            <a:avLst/>
          </a:prstGeom>
          <a:noFill/>
        </p:spPr>
        <p:txBody>
          <a:bodyPr wrap="square" rtlCol="0">
            <a:spAutoFit/>
          </a:bodyPr>
          <a:lstStyle/>
          <a:p>
            <a:pPr algn="ctr"/>
            <a:r>
              <a:rPr lang="es-MX" sz="2500" b="1" dirty="0">
                <a:latin typeface="Myriad Pro" panose="020B0503030403020204"/>
              </a:rPr>
              <a:t>1a Sesión Extraordinaria 2025</a:t>
            </a:r>
          </a:p>
        </p:txBody>
      </p:sp>
      <p:pic>
        <p:nvPicPr>
          <p:cNvPr id="5" name="Imagen 4">
            <a:extLst>
              <a:ext uri="{FF2B5EF4-FFF2-40B4-BE49-F238E27FC236}">
                <a16:creationId xmlns:a16="http://schemas.microsoft.com/office/drawing/2014/main" id="{DB25A4B7-E6A6-436E-828A-F5313B7D49E5}"/>
              </a:ext>
            </a:extLst>
          </p:cNvPr>
          <p:cNvPicPr>
            <a:picLocks noChangeAspect="1"/>
          </p:cNvPicPr>
          <p:nvPr/>
        </p:nvPicPr>
        <p:blipFill>
          <a:blip r:embed="rId2"/>
          <a:stretch>
            <a:fillRect/>
          </a:stretch>
        </p:blipFill>
        <p:spPr>
          <a:xfrm>
            <a:off x="2378324" y="3508046"/>
            <a:ext cx="2070588" cy="2760784"/>
          </a:xfrm>
          <a:prstGeom prst="rect">
            <a:avLst/>
          </a:prstGeom>
        </p:spPr>
      </p:pic>
      <p:pic>
        <p:nvPicPr>
          <p:cNvPr id="6" name="Imagen 5">
            <a:extLst>
              <a:ext uri="{FF2B5EF4-FFF2-40B4-BE49-F238E27FC236}">
                <a16:creationId xmlns:a16="http://schemas.microsoft.com/office/drawing/2014/main" id="{3A03DC13-8200-4578-99C7-6A78752636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077" y="3502769"/>
            <a:ext cx="2070588" cy="2760784"/>
          </a:xfrm>
          <a:prstGeom prst="rect">
            <a:avLst/>
          </a:prstGeom>
        </p:spPr>
      </p:pic>
      <p:sp>
        <p:nvSpPr>
          <p:cNvPr id="7" name="CuadroTexto 6">
            <a:extLst>
              <a:ext uri="{FF2B5EF4-FFF2-40B4-BE49-F238E27FC236}">
                <a16:creationId xmlns:a16="http://schemas.microsoft.com/office/drawing/2014/main" id="{16477F12-46D8-439E-BDEA-ECC06563E9E3}"/>
              </a:ext>
            </a:extLst>
          </p:cNvPr>
          <p:cNvSpPr txBox="1"/>
          <p:nvPr/>
        </p:nvSpPr>
        <p:spPr>
          <a:xfrm>
            <a:off x="57154" y="6353211"/>
            <a:ext cx="4572000" cy="369332"/>
          </a:xfrm>
          <a:prstGeom prst="rect">
            <a:avLst/>
          </a:prstGeom>
          <a:noFill/>
        </p:spPr>
        <p:txBody>
          <a:bodyPr wrap="square">
            <a:spAutoFit/>
          </a:bodyPr>
          <a:lstStyle/>
          <a:p>
            <a:pPr algn="ctr" fontAlgn="ctr"/>
            <a:r>
              <a:rPr lang="es-MX" sz="1500" b="1" dirty="0">
                <a:solidFill>
                  <a:srgbClr val="222222"/>
                </a:solidFill>
                <a:latin typeface="Myriad Pro" panose="020B0503030403020204"/>
              </a:rPr>
              <a:t>Tolimán</a:t>
            </a:r>
            <a:r>
              <a:rPr lang="es-MX" sz="1800" b="0" i="0" u="none" strike="noStrike" kern="1200" dirty="0">
                <a:solidFill>
                  <a:srgbClr val="222222"/>
                </a:solidFill>
                <a:effectLst/>
                <a:latin typeface="Myriad Pro" panose="020B0503030403020204"/>
                <a:ea typeface="+mn-ea"/>
                <a:cs typeface="+mn-cs"/>
              </a:rPr>
              <a:t>  </a:t>
            </a:r>
          </a:p>
        </p:txBody>
      </p:sp>
      <p:pic>
        <p:nvPicPr>
          <p:cNvPr id="8" name="Imagen 7">
            <a:extLst>
              <a:ext uri="{FF2B5EF4-FFF2-40B4-BE49-F238E27FC236}">
                <a16:creationId xmlns:a16="http://schemas.microsoft.com/office/drawing/2014/main" id="{6D0D8210-41DF-434D-82C8-C0A695FBFC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6738" y="3502769"/>
            <a:ext cx="2070587" cy="2760782"/>
          </a:xfrm>
          <a:prstGeom prst="rect">
            <a:avLst/>
          </a:prstGeom>
        </p:spPr>
      </p:pic>
      <p:pic>
        <p:nvPicPr>
          <p:cNvPr id="9" name="Imagen 8">
            <a:extLst>
              <a:ext uri="{FF2B5EF4-FFF2-40B4-BE49-F238E27FC236}">
                <a16:creationId xmlns:a16="http://schemas.microsoft.com/office/drawing/2014/main" id="{9703EC0D-D0AF-49F3-8A8C-A73FEA3A1D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9985" y="3502769"/>
            <a:ext cx="2070587" cy="2760782"/>
          </a:xfrm>
          <a:prstGeom prst="rect">
            <a:avLst/>
          </a:prstGeom>
        </p:spPr>
      </p:pic>
      <p:sp>
        <p:nvSpPr>
          <p:cNvPr id="10" name="CuadroTexto 9">
            <a:extLst>
              <a:ext uri="{FF2B5EF4-FFF2-40B4-BE49-F238E27FC236}">
                <a16:creationId xmlns:a16="http://schemas.microsoft.com/office/drawing/2014/main" id="{E608AF6C-7C30-4C49-9EF3-3507DB533196}"/>
              </a:ext>
            </a:extLst>
          </p:cNvPr>
          <p:cNvSpPr txBox="1"/>
          <p:nvPr/>
        </p:nvSpPr>
        <p:spPr>
          <a:xfrm>
            <a:off x="4514846" y="6307513"/>
            <a:ext cx="4572000" cy="323165"/>
          </a:xfrm>
          <a:prstGeom prst="rect">
            <a:avLst/>
          </a:prstGeom>
          <a:noFill/>
        </p:spPr>
        <p:txBody>
          <a:bodyPr wrap="square">
            <a:spAutoFit/>
          </a:bodyPr>
          <a:lstStyle/>
          <a:p>
            <a:pPr algn="ctr" fontAlgn="ctr"/>
            <a:r>
              <a:rPr lang="es-MX" sz="1500" b="1" dirty="0">
                <a:solidFill>
                  <a:srgbClr val="222222"/>
                </a:solidFill>
                <a:latin typeface="Myriad Pro" panose="020B0503030403020204"/>
              </a:rPr>
              <a:t>Cadereyta </a:t>
            </a:r>
            <a:endParaRPr lang="es-MX" sz="1800" b="0" i="0" u="none" strike="noStrike" kern="1200" dirty="0">
              <a:solidFill>
                <a:srgbClr val="222222"/>
              </a:solidFill>
              <a:effectLst/>
              <a:latin typeface="Myriad Pro" panose="020B0503030403020204"/>
              <a:ea typeface="+mn-ea"/>
              <a:cs typeface="+mn-cs"/>
            </a:endParaRPr>
          </a:p>
        </p:txBody>
      </p:sp>
    </p:spTree>
    <p:extLst>
      <p:ext uri="{BB962C8B-B14F-4D97-AF65-F5344CB8AC3E}">
        <p14:creationId xmlns:p14="http://schemas.microsoft.com/office/powerpoint/2010/main" val="2620168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7EAC4E0F-ED32-4121-B01C-B13B88F744AE}"/>
              </a:ext>
            </a:extLst>
          </p:cNvPr>
          <p:cNvSpPr txBox="1"/>
          <p:nvPr/>
        </p:nvSpPr>
        <p:spPr>
          <a:xfrm>
            <a:off x="2356217" y="5752319"/>
            <a:ext cx="4572000" cy="323165"/>
          </a:xfrm>
          <a:prstGeom prst="rect">
            <a:avLst/>
          </a:prstGeom>
          <a:noFill/>
        </p:spPr>
        <p:txBody>
          <a:bodyPr wrap="square">
            <a:spAutoFit/>
          </a:bodyPr>
          <a:lstStyle/>
          <a:p>
            <a:pPr algn="ctr" fontAlgn="ctr"/>
            <a:r>
              <a:rPr lang="es-MX" sz="1500" b="1" dirty="0">
                <a:solidFill>
                  <a:srgbClr val="222222"/>
                </a:solidFill>
                <a:latin typeface="Myriad Pro" panose="020B0503030403020204"/>
              </a:rPr>
              <a:t>Tequisquiapan </a:t>
            </a:r>
            <a:endParaRPr lang="es-MX" sz="1800" b="0" i="0" u="none" strike="noStrike" kern="1200" dirty="0">
              <a:solidFill>
                <a:srgbClr val="222222"/>
              </a:solidFill>
              <a:effectLst/>
              <a:latin typeface="Myriad Pro" panose="020B0503030403020204"/>
              <a:ea typeface="+mn-ea"/>
              <a:cs typeface="+mn-cs"/>
            </a:endParaRPr>
          </a:p>
        </p:txBody>
      </p:sp>
      <p:pic>
        <p:nvPicPr>
          <p:cNvPr id="7" name="Imagen 6">
            <a:extLst>
              <a:ext uri="{FF2B5EF4-FFF2-40B4-BE49-F238E27FC236}">
                <a16:creationId xmlns:a16="http://schemas.microsoft.com/office/drawing/2014/main" id="{63E652D0-93C0-4AF1-866B-9ABC59A7EF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2658" y="1066073"/>
            <a:ext cx="3439342" cy="4585790"/>
          </a:xfrm>
          <a:prstGeom prst="rect">
            <a:avLst/>
          </a:prstGeom>
        </p:spPr>
      </p:pic>
      <p:pic>
        <p:nvPicPr>
          <p:cNvPr id="11" name="Imagen 10">
            <a:extLst>
              <a:ext uri="{FF2B5EF4-FFF2-40B4-BE49-F238E27FC236}">
                <a16:creationId xmlns:a16="http://schemas.microsoft.com/office/drawing/2014/main" id="{EF493FCF-1A92-4562-95C2-8B6C21F321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799" y="1066073"/>
            <a:ext cx="3439343" cy="4585790"/>
          </a:xfrm>
          <a:prstGeom prst="rect">
            <a:avLst/>
          </a:prstGeom>
        </p:spPr>
      </p:pic>
    </p:spTree>
    <p:extLst>
      <p:ext uri="{BB962C8B-B14F-4D97-AF65-F5344CB8AC3E}">
        <p14:creationId xmlns:p14="http://schemas.microsoft.com/office/powerpoint/2010/main" val="730819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C8EF2563-551F-45CB-B5EA-FC7C380ECBED}"/>
              </a:ext>
            </a:extLst>
          </p:cNvPr>
          <p:cNvGraphicFramePr>
            <a:graphicFrameLocks noGrp="1"/>
          </p:cNvGraphicFramePr>
          <p:nvPr>
            <p:extLst>
              <p:ext uri="{D42A27DB-BD31-4B8C-83A1-F6EECF244321}">
                <p14:modId xmlns:p14="http://schemas.microsoft.com/office/powerpoint/2010/main" val="676864334"/>
              </p:ext>
            </p:extLst>
          </p:nvPr>
        </p:nvGraphicFramePr>
        <p:xfrm>
          <a:off x="826477" y="1638787"/>
          <a:ext cx="7886700" cy="963639"/>
        </p:xfrm>
        <a:graphic>
          <a:graphicData uri="http://schemas.openxmlformats.org/drawingml/2006/table">
            <a:tbl>
              <a:tblPr/>
              <a:tblGrid>
                <a:gridCol w="1112266">
                  <a:extLst>
                    <a:ext uri="{9D8B030D-6E8A-4147-A177-3AD203B41FA5}">
                      <a16:colId xmlns:a16="http://schemas.microsoft.com/office/drawing/2014/main" val="23595576"/>
                    </a:ext>
                  </a:extLst>
                </a:gridCol>
                <a:gridCol w="3385689">
                  <a:extLst>
                    <a:ext uri="{9D8B030D-6E8A-4147-A177-3AD203B41FA5}">
                      <a16:colId xmlns:a16="http://schemas.microsoft.com/office/drawing/2014/main" val="2973304730"/>
                    </a:ext>
                  </a:extLst>
                </a:gridCol>
                <a:gridCol w="1115933">
                  <a:extLst>
                    <a:ext uri="{9D8B030D-6E8A-4147-A177-3AD203B41FA5}">
                      <a16:colId xmlns:a16="http://schemas.microsoft.com/office/drawing/2014/main" val="2484909459"/>
                    </a:ext>
                  </a:extLst>
                </a:gridCol>
                <a:gridCol w="2272812">
                  <a:extLst>
                    <a:ext uri="{9D8B030D-6E8A-4147-A177-3AD203B41FA5}">
                      <a16:colId xmlns:a16="http://schemas.microsoft.com/office/drawing/2014/main" val="1095574377"/>
                    </a:ext>
                  </a:extLst>
                </a:gridCol>
              </a:tblGrid>
              <a:tr h="209658">
                <a:tc>
                  <a:txBody>
                    <a:bodyPr/>
                    <a:lstStyle/>
                    <a:p>
                      <a:pPr algn="ctr" fontAlgn="ctr"/>
                      <a:r>
                        <a:rPr lang="es-MX" sz="1100" b="1" i="0" u="none" strike="noStrike" dirty="0">
                          <a:solidFill>
                            <a:schemeClr val="bg1"/>
                          </a:solidFill>
                          <a:effectLst/>
                          <a:latin typeface="Myriad Pro" panose="020B0503030403020204"/>
                        </a:rPr>
                        <a:t>Número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Acuerdo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Responsable</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Estatus </a:t>
                      </a:r>
                    </a:p>
                  </a:txBody>
                  <a:tcPr marL="9171" marR="9171" marT="91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638226252"/>
                  </a:ext>
                </a:extLst>
              </a:tr>
              <a:tr h="753981">
                <a:tc>
                  <a:txBody>
                    <a:bodyPr/>
                    <a:lstStyle/>
                    <a:p>
                      <a:pPr algn="ctr" fontAlgn="ctr"/>
                      <a:r>
                        <a:rPr lang="es-MX" sz="1100" b="1" i="0" u="none" strike="noStrike" dirty="0">
                          <a:solidFill>
                            <a:srgbClr val="222222"/>
                          </a:solidFill>
                          <a:effectLst/>
                          <a:latin typeface="Myriad Pro" panose="020B0503030403020204"/>
                        </a:rPr>
                        <a:t>Cuarto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MX" sz="1100" b="0" i="0" u="none" strike="noStrike" kern="1200" dirty="0">
                          <a:solidFill>
                            <a:srgbClr val="222222"/>
                          </a:solidFill>
                          <a:effectLst/>
                          <a:latin typeface="Myriad Pro" panose="020B0503030403020204"/>
                          <a:ea typeface="+mn-ea"/>
                          <a:cs typeface="+mn-cs"/>
                        </a:rPr>
                        <a:t>Secretaria del Comité remitirá oficio a personal de la Unidad de Investigación en Subsede Regional informando que está a su disposición lactario de Acusación y Servicios Periciales.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MX" sz="1100" b="0" i="0" u="none" strike="noStrike" kern="1200" dirty="0">
                          <a:solidFill>
                            <a:srgbClr val="222222"/>
                          </a:solidFill>
                          <a:effectLst/>
                          <a:latin typeface="Myriad Pro" panose="020B0503030403020204"/>
                          <a:ea typeface="+mn-ea"/>
                          <a:cs typeface="+mn-cs"/>
                        </a:rPr>
                        <a:t>Secretaria del Comité</a:t>
                      </a:r>
                    </a:p>
                    <a:p>
                      <a:pPr algn="ctr" fontAlgn="ctr"/>
                      <a:endParaRPr lang="es-MX" sz="1100" b="0" i="0" u="none" strike="noStrike" kern="1200" dirty="0">
                        <a:solidFill>
                          <a:srgbClr val="222222"/>
                        </a:solidFill>
                        <a:effectLst/>
                        <a:latin typeface="Myriad Pro" panose="020B0503030403020204"/>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MX" sz="1100" b="0" i="0" u="none" strike="noStrike" kern="1200" dirty="0">
                          <a:solidFill>
                            <a:srgbClr val="222222"/>
                          </a:solidFill>
                          <a:effectLst/>
                          <a:latin typeface="Myriad Pro" panose="020B0503030403020204"/>
                          <a:ea typeface="+mn-ea"/>
                          <a:cs typeface="+mn-cs"/>
                        </a:rPr>
                        <a:t>CILND/135/2025 </a:t>
                      </a:r>
                    </a:p>
                    <a:p>
                      <a:pPr marL="0" marR="0" lvl="0" indent="0" algn="ctr" defTabSz="914400" rtl="0" eaLnBrk="1" fontAlgn="ctr" latinLnBrk="0" hangingPunct="1">
                        <a:lnSpc>
                          <a:spcPct val="100000"/>
                        </a:lnSpc>
                        <a:spcBef>
                          <a:spcPts val="0"/>
                        </a:spcBef>
                        <a:spcAft>
                          <a:spcPts val="0"/>
                        </a:spcAft>
                        <a:buClrTx/>
                        <a:buSzTx/>
                        <a:buFontTx/>
                        <a:buNone/>
                        <a:tabLst/>
                        <a:defRPr/>
                      </a:pPr>
                      <a:r>
                        <a:rPr lang="es-MX" sz="1100" b="0" i="0" u="none" strike="noStrike" kern="1200" dirty="0">
                          <a:solidFill>
                            <a:srgbClr val="222222"/>
                          </a:solidFill>
                          <a:effectLst/>
                          <a:latin typeface="Myriad Pro" panose="020B0503030403020204"/>
                          <a:ea typeface="+mn-ea"/>
                          <a:cs typeface="+mn-cs"/>
                        </a:rPr>
                        <a:t> 18 de febrero de 2025</a:t>
                      </a:r>
                    </a:p>
                    <a:p>
                      <a:pPr algn="ctr" fontAlgn="ctr"/>
                      <a:endParaRPr lang="es-MX" sz="1100" b="0" i="0" u="none" strike="noStrike" kern="1200" dirty="0">
                        <a:solidFill>
                          <a:srgbClr val="222222"/>
                        </a:solidFill>
                        <a:effectLst/>
                        <a:latin typeface="Myriad Pro" panose="020B0503030403020204"/>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6003795"/>
                  </a:ext>
                </a:extLst>
              </a:tr>
            </a:tbl>
          </a:graphicData>
        </a:graphic>
      </p:graphicFrame>
      <p:sp>
        <p:nvSpPr>
          <p:cNvPr id="4" name="CuadroTexto 3">
            <a:extLst>
              <a:ext uri="{FF2B5EF4-FFF2-40B4-BE49-F238E27FC236}">
                <a16:creationId xmlns:a16="http://schemas.microsoft.com/office/drawing/2014/main" id="{74BFDA6D-4B98-4AC6-962F-4B494566271D}"/>
              </a:ext>
            </a:extLst>
          </p:cNvPr>
          <p:cNvSpPr txBox="1"/>
          <p:nvPr/>
        </p:nvSpPr>
        <p:spPr>
          <a:xfrm>
            <a:off x="1318846" y="1011115"/>
            <a:ext cx="6901962" cy="477054"/>
          </a:xfrm>
          <a:prstGeom prst="rect">
            <a:avLst/>
          </a:prstGeom>
          <a:noFill/>
        </p:spPr>
        <p:txBody>
          <a:bodyPr wrap="square" rtlCol="0">
            <a:spAutoFit/>
          </a:bodyPr>
          <a:lstStyle/>
          <a:p>
            <a:pPr algn="ctr"/>
            <a:r>
              <a:rPr lang="es-MX" sz="2500" b="1" dirty="0">
                <a:latin typeface="Myriad Pro" panose="020B0503030403020204"/>
              </a:rPr>
              <a:t>1a Sesión Extraordinaria 2025</a:t>
            </a:r>
          </a:p>
        </p:txBody>
      </p:sp>
      <p:pic>
        <p:nvPicPr>
          <p:cNvPr id="5" name="Imagen 4">
            <a:extLst>
              <a:ext uri="{FF2B5EF4-FFF2-40B4-BE49-F238E27FC236}">
                <a16:creationId xmlns:a16="http://schemas.microsoft.com/office/drawing/2014/main" id="{53D8E1C8-6FC2-4B76-B0AE-D4C53061CD66}"/>
              </a:ext>
            </a:extLst>
          </p:cNvPr>
          <p:cNvPicPr>
            <a:picLocks noChangeAspect="1"/>
          </p:cNvPicPr>
          <p:nvPr/>
        </p:nvPicPr>
        <p:blipFill>
          <a:blip r:embed="rId2"/>
          <a:stretch>
            <a:fillRect/>
          </a:stretch>
        </p:blipFill>
        <p:spPr>
          <a:xfrm>
            <a:off x="1577354" y="2751165"/>
            <a:ext cx="2915515" cy="3772486"/>
          </a:xfrm>
          <a:prstGeom prst="rect">
            <a:avLst/>
          </a:prstGeom>
        </p:spPr>
      </p:pic>
      <p:pic>
        <p:nvPicPr>
          <p:cNvPr id="6" name="Imagen 5">
            <a:extLst>
              <a:ext uri="{FF2B5EF4-FFF2-40B4-BE49-F238E27FC236}">
                <a16:creationId xmlns:a16="http://schemas.microsoft.com/office/drawing/2014/main" id="{94E8A693-BAB8-4BA9-B8A4-0498999850DA}"/>
              </a:ext>
            </a:extLst>
          </p:cNvPr>
          <p:cNvPicPr>
            <a:picLocks noChangeAspect="1"/>
          </p:cNvPicPr>
          <p:nvPr/>
        </p:nvPicPr>
        <p:blipFill>
          <a:blip r:embed="rId3"/>
          <a:stretch>
            <a:fillRect/>
          </a:stretch>
        </p:blipFill>
        <p:spPr>
          <a:xfrm>
            <a:off x="4835770" y="2747335"/>
            <a:ext cx="2994646" cy="3846896"/>
          </a:xfrm>
          <a:prstGeom prst="rect">
            <a:avLst/>
          </a:prstGeom>
        </p:spPr>
      </p:pic>
    </p:spTree>
    <p:extLst>
      <p:ext uri="{BB962C8B-B14F-4D97-AF65-F5344CB8AC3E}">
        <p14:creationId xmlns:p14="http://schemas.microsoft.com/office/powerpoint/2010/main" val="1040506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781332" y="2247379"/>
            <a:ext cx="77724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5000" b="1" dirty="0">
                <a:solidFill>
                  <a:schemeClr val="tx2">
                    <a:lumMod val="50000"/>
                  </a:schemeClr>
                </a:solidFill>
                <a:latin typeface="Myriad Pro" panose="020B0503030403020204" pitchFamily="34" charset="0"/>
              </a:rPr>
              <a:t>5. Informe de Contraloría sobre casos de acoso y hostigamiento </a:t>
            </a:r>
          </a:p>
          <a:p>
            <a:pPr algn="ctr"/>
            <a:endParaRPr lang="es-MX" sz="5000" b="1" dirty="0">
              <a:solidFill>
                <a:schemeClr val="tx2">
                  <a:lumMod val="50000"/>
                </a:schemeClr>
              </a:solidFill>
              <a:latin typeface="Myriad Pro" panose="020B0503030403020204" pitchFamily="34" charset="0"/>
            </a:endParaRPr>
          </a:p>
        </p:txBody>
      </p:sp>
    </p:spTree>
    <p:extLst>
      <p:ext uri="{BB962C8B-B14F-4D97-AF65-F5344CB8AC3E}">
        <p14:creationId xmlns:p14="http://schemas.microsoft.com/office/powerpoint/2010/main" val="3850251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2DBE5D0D-33C7-4851-AB58-7604FDF844AA}"/>
              </a:ext>
            </a:extLst>
          </p:cNvPr>
          <p:cNvGraphicFramePr>
            <a:graphicFrameLocks noGrp="1"/>
          </p:cNvGraphicFramePr>
          <p:nvPr>
            <p:extLst>
              <p:ext uri="{D42A27DB-BD31-4B8C-83A1-F6EECF244321}">
                <p14:modId xmlns:p14="http://schemas.microsoft.com/office/powerpoint/2010/main" val="3686195851"/>
              </p:ext>
            </p:extLst>
          </p:nvPr>
        </p:nvGraphicFramePr>
        <p:xfrm>
          <a:off x="82865" y="1080929"/>
          <a:ext cx="9061135" cy="5115960"/>
        </p:xfrm>
        <a:graphic>
          <a:graphicData uri="http://schemas.openxmlformats.org/drawingml/2006/table">
            <a:tbl>
              <a:tblPr firstRow="1" bandRow="1">
                <a:tableStyleId>{5C22544A-7EE6-4342-B048-85BDC9FD1C3A}</a:tableStyleId>
              </a:tblPr>
              <a:tblGrid>
                <a:gridCol w="1642042">
                  <a:extLst>
                    <a:ext uri="{9D8B030D-6E8A-4147-A177-3AD203B41FA5}">
                      <a16:colId xmlns:a16="http://schemas.microsoft.com/office/drawing/2014/main" val="2589017197"/>
                    </a:ext>
                  </a:extLst>
                </a:gridCol>
                <a:gridCol w="2138465">
                  <a:extLst>
                    <a:ext uri="{9D8B030D-6E8A-4147-A177-3AD203B41FA5}">
                      <a16:colId xmlns:a16="http://schemas.microsoft.com/office/drawing/2014/main" val="196060297"/>
                    </a:ext>
                  </a:extLst>
                </a:gridCol>
                <a:gridCol w="5280628">
                  <a:extLst>
                    <a:ext uri="{9D8B030D-6E8A-4147-A177-3AD203B41FA5}">
                      <a16:colId xmlns:a16="http://schemas.microsoft.com/office/drawing/2014/main" val="1367651557"/>
                    </a:ext>
                  </a:extLst>
                </a:gridCol>
              </a:tblGrid>
              <a:tr h="556972">
                <a:tc>
                  <a:txBody>
                    <a:bodyPr/>
                    <a:lstStyle/>
                    <a:p>
                      <a:pPr algn="ctr"/>
                      <a:r>
                        <a:rPr lang="es-ES" sz="1500" dirty="0">
                          <a:latin typeface="MyRIAD PRO" panose="020B0503030403020204"/>
                        </a:rPr>
                        <a:t>NÚMERO </a:t>
                      </a:r>
                    </a:p>
                    <a:p>
                      <a:pPr algn="ctr"/>
                      <a:r>
                        <a:rPr lang="es-ES" sz="1500" dirty="0">
                          <a:latin typeface="MyRIAD PRO" panose="020B0503030403020204"/>
                        </a:rPr>
                        <a:t>DE EXPEDIENTE</a:t>
                      </a:r>
                      <a:endParaRPr lang="es-MX" sz="1500" dirty="0">
                        <a:latin typeface="MyRIAD PRO" panose="020B0503030403020204"/>
                      </a:endParaRPr>
                    </a:p>
                  </a:txBody>
                  <a:tcPr>
                    <a:solidFill>
                      <a:schemeClr val="accent1">
                        <a:lumMod val="50000"/>
                      </a:schemeClr>
                    </a:solidFill>
                  </a:tcPr>
                </a:tc>
                <a:tc>
                  <a:txBody>
                    <a:bodyPr/>
                    <a:lstStyle/>
                    <a:p>
                      <a:pPr algn="ctr"/>
                      <a:r>
                        <a:rPr lang="es-ES" sz="1500" dirty="0">
                          <a:latin typeface="MyRIAD PRO" panose="020B0503030403020204"/>
                        </a:rPr>
                        <a:t>ESTATUS</a:t>
                      </a:r>
                      <a:endParaRPr lang="es-MX" sz="1500" dirty="0">
                        <a:latin typeface="MyRIAD PRO" panose="020B0503030403020204"/>
                      </a:endParaRPr>
                    </a:p>
                  </a:txBody>
                  <a:tcPr>
                    <a:solidFill>
                      <a:schemeClr val="accent1">
                        <a:lumMod val="50000"/>
                      </a:schemeClr>
                    </a:solidFill>
                  </a:tcPr>
                </a:tc>
                <a:tc>
                  <a:txBody>
                    <a:bodyPr/>
                    <a:lstStyle/>
                    <a:p>
                      <a:pPr algn="ctr"/>
                      <a:r>
                        <a:rPr lang="es-ES" sz="1500" dirty="0">
                          <a:latin typeface="MyRIAD PRO" panose="020B0503030403020204"/>
                        </a:rPr>
                        <a:t>RESEÑA</a:t>
                      </a:r>
                      <a:endParaRPr lang="es-MX" sz="1500" dirty="0">
                        <a:latin typeface="MyRIAD PRO" panose="020B0503030403020204"/>
                      </a:endParaRPr>
                    </a:p>
                  </a:txBody>
                  <a:tcPr>
                    <a:solidFill>
                      <a:schemeClr val="accent1">
                        <a:lumMod val="50000"/>
                      </a:schemeClr>
                    </a:solidFill>
                  </a:tcPr>
                </a:tc>
                <a:extLst>
                  <a:ext uri="{0D108BD9-81ED-4DB2-BD59-A6C34878D82A}">
                    <a16:rowId xmlns:a16="http://schemas.microsoft.com/office/drawing/2014/main" val="3408294604"/>
                  </a:ext>
                </a:extLst>
              </a:tr>
              <a:tr h="1222442">
                <a:tc>
                  <a:txBody>
                    <a:bodyPr/>
                    <a:lstStyle/>
                    <a:p>
                      <a:pPr algn="ctr"/>
                      <a:endParaRPr lang="es-ES" sz="1400" dirty="0">
                        <a:latin typeface="MyRIAD PRO" panose="020B0503030403020204"/>
                      </a:endParaRPr>
                    </a:p>
                    <a:p>
                      <a:pPr algn="ctr"/>
                      <a:r>
                        <a:rPr lang="es-ES" sz="1400" dirty="0">
                          <a:latin typeface="MyRIAD PRO" panose="020B0503030403020204"/>
                        </a:rPr>
                        <a:t>IPRA/82/2024</a:t>
                      </a:r>
                      <a:endParaRPr lang="es-MX" sz="1400" dirty="0">
                        <a:latin typeface="MyRIAD PRO" panose="020B0503030403020204"/>
                      </a:endParaRPr>
                    </a:p>
                  </a:txBody>
                  <a:tcPr/>
                </a:tc>
                <a:tc>
                  <a:txBody>
                    <a:bodyPr/>
                    <a:lstStyle/>
                    <a:p>
                      <a:pPr algn="ctr"/>
                      <a:endParaRPr lang="es-ES" sz="1400" dirty="0">
                        <a:latin typeface="MyRIAD PRO" panose="020B0503030403020204"/>
                      </a:endParaRPr>
                    </a:p>
                    <a:p>
                      <a:pPr algn="ctr"/>
                      <a:r>
                        <a:rPr lang="es-ES" sz="1400" dirty="0">
                          <a:latin typeface="MyRIAD PRO" panose="020B0503030403020204"/>
                        </a:rPr>
                        <a:t>TRÁMITE / EN ESPERA DE DEVOLUCIÓN DE EXPEDIENTE DE JUZGADOS.</a:t>
                      </a:r>
                      <a:endParaRPr lang="es-MX" sz="1400" dirty="0">
                        <a:latin typeface="MyRIAD PRO" panose="020B0503030403020204"/>
                      </a:endParaRPr>
                    </a:p>
                  </a:txBody>
                  <a:tcPr/>
                </a:tc>
                <a:tc>
                  <a:txBody>
                    <a:bodyPr/>
                    <a:lstStyle/>
                    <a:p>
                      <a:pPr algn="just"/>
                      <a:r>
                        <a:rPr lang="es-ES" sz="1400" dirty="0">
                          <a:latin typeface="MyRIAD PRO" panose="020B0503030403020204"/>
                        </a:rPr>
                        <a:t>Se da inicio al señalarse que un servidor público hace comentarios ofensivos a sus compañeros, teniendo acciones de falta de empatía, regañándolos, ofendiéndolos y sobajándolos frente al personal de la Institución, además de no permitirles tomar agua durante la jornada laboral, aun y cuando se encuentran en condiciones de calor. </a:t>
                      </a:r>
                      <a:endParaRPr lang="es-MX" sz="1400" dirty="0">
                        <a:latin typeface="MyRIAD PRO" panose="020B0503030403020204"/>
                      </a:endParaRPr>
                    </a:p>
                  </a:txBody>
                  <a:tcPr/>
                </a:tc>
                <a:extLst>
                  <a:ext uri="{0D108BD9-81ED-4DB2-BD59-A6C34878D82A}">
                    <a16:rowId xmlns:a16="http://schemas.microsoft.com/office/drawing/2014/main" val="1503746133"/>
                  </a:ext>
                </a:extLst>
              </a:tr>
              <a:tr h="651969">
                <a:tc>
                  <a:txBody>
                    <a:bodyPr/>
                    <a:lstStyle/>
                    <a:p>
                      <a:pPr algn="ctr"/>
                      <a:r>
                        <a:rPr lang="es-MX" sz="1400" dirty="0">
                          <a:latin typeface="MyRIAD PRO" panose="020B0503030403020204"/>
                        </a:rPr>
                        <a:t>IPRA/86/2024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dirty="0">
                          <a:latin typeface="MyRIAD PRO" panose="020B0503030403020204"/>
                        </a:rPr>
                        <a:t>CONCLUIDO</a:t>
                      </a:r>
                      <a:endParaRPr lang="es-MX" sz="1400" dirty="0">
                        <a:latin typeface="MyRIAD PRO" panose="020B0503030403020204"/>
                      </a:endParaRPr>
                    </a:p>
                  </a:txBody>
                  <a:tcPr anchor="ctr"/>
                </a:tc>
                <a:tc>
                  <a:txBody>
                    <a:bodyPr/>
                    <a:lstStyle/>
                    <a:p>
                      <a:pPr algn="just"/>
                      <a:r>
                        <a:rPr lang="es-ES" sz="1400" dirty="0">
                          <a:latin typeface="MyRIAD PRO" panose="020B0503030403020204"/>
                        </a:rPr>
                        <a:t>De la investigación realizada no se obtuvieron medios de convicción aptos, idóneos, bastantes y concluyentes que permitan demostrar la existencia de alguna falta administrativa.</a:t>
                      </a:r>
                    </a:p>
                  </a:txBody>
                  <a:tcPr/>
                </a:tc>
                <a:extLst>
                  <a:ext uri="{0D108BD9-81ED-4DB2-BD59-A6C34878D82A}">
                    <a16:rowId xmlns:a16="http://schemas.microsoft.com/office/drawing/2014/main" val="2064139114"/>
                  </a:ext>
                </a:extLst>
              </a:tr>
              <a:tr h="2455868">
                <a:tc>
                  <a:txBody>
                    <a:bodyPr/>
                    <a:lstStyle/>
                    <a:p>
                      <a:pPr algn="ctr"/>
                      <a:r>
                        <a:rPr lang="es-ES" sz="1400" dirty="0">
                          <a:latin typeface="MyRIAD PRO" panose="020B0503030403020204"/>
                        </a:rPr>
                        <a:t>C/S/PRA/12/2025</a:t>
                      </a:r>
                      <a:endParaRPr lang="es-MX" sz="1400" dirty="0">
                        <a:latin typeface="MyRIAD PRO" panose="020B0503030403020204"/>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dirty="0">
                          <a:latin typeface="MyRIAD PRO" panose="020B0503030403020204"/>
                        </a:rPr>
                        <a:t>EN SUBSTANCIACIÓN DE PROCEDIMIENTO DE RESPONSABILIDAD ADMINISTRATIVA</a:t>
                      </a:r>
                      <a:endParaRPr lang="es-MX" sz="1400" dirty="0">
                        <a:latin typeface="MyRIAD PRO" panose="020B0503030403020204"/>
                      </a:endParaRPr>
                    </a:p>
                  </a:txBody>
                  <a:tcPr anchor="ctr"/>
                </a:tc>
                <a:tc>
                  <a:txBody>
                    <a:bodyPr/>
                    <a:lstStyle/>
                    <a:p>
                      <a:pPr algn="just"/>
                      <a:r>
                        <a:rPr lang="es-ES" sz="1400" dirty="0">
                          <a:latin typeface="MyRIAD PRO" panose="020B0503030403020204"/>
                        </a:rPr>
                        <a:t>Se da inicio por el informe de presunta responsabilidad administrativa emitido por la Autoridad Investigadora de la Contraloría, al señalar que se infringió el contenido del artículo 49, fracción I, de la Ley General de Responsabilidades Administrativas, en dieciséis ocasiones, al haber ordenado a diversos compañeros bajo su cargo que no se relacionaran con el resto de sus compañeros en la misma Unidad, al haber ordenado a diversos compañeros la realización de sus actividades personales en horario laboral y al haber ejercido violencia en contra de diversos compañeros bajo su cargo</a:t>
                      </a:r>
                    </a:p>
                  </a:txBody>
                  <a:tcPr/>
                </a:tc>
                <a:extLst>
                  <a:ext uri="{0D108BD9-81ED-4DB2-BD59-A6C34878D82A}">
                    <a16:rowId xmlns:a16="http://schemas.microsoft.com/office/drawing/2014/main" val="3452380763"/>
                  </a:ext>
                </a:extLst>
              </a:tr>
            </a:tbl>
          </a:graphicData>
        </a:graphic>
      </p:graphicFrame>
    </p:spTree>
    <p:extLst>
      <p:ext uri="{BB962C8B-B14F-4D97-AF65-F5344CB8AC3E}">
        <p14:creationId xmlns:p14="http://schemas.microsoft.com/office/powerpoint/2010/main" val="3194238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87E6AC3-63C0-4FB8-9437-01A47992BF86}"/>
              </a:ext>
            </a:extLst>
          </p:cNvPr>
          <p:cNvSpPr txBox="1"/>
          <p:nvPr/>
        </p:nvSpPr>
        <p:spPr>
          <a:xfrm>
            <a:off x="703384" y="2309732"/>
            <a:ext cx="7737231" cy="2677656"/>
          </a:xfrm>
          <a:prstGeom prst="rect">
            <a:avLst/>
          </a:prstGeom>
          <a:noFill/>
        </p:spPr>
        <p:txBody>
          <a:bodyPr wrap="square" rtlCol="0">
            <a:spAutoFit/>
          </a:bodyPr>
          <a:lstStyle/>
          <a:p>
            <a:pPr algn="ctr"/>
            <a:r>
              <a:rPr lang="es-ES" sz="5000" b="1" dirty="0">
                <a:solidFill>
                  <a:schemeClr val="tx2">
                    <a:lumMod val="50000"/>
                  </a:schemeClr>
                </a:solidFill>
                <a:latin typeface="Myriad Pro" panose="020B0503030403020204" pitchFamily="34" charset="0"/>
                <a:ea typeface="+mj-ea"/>
                <a:cs typeface="+mj-cs"/>
              </a:rPr>
              <a:t>6. Asuntos puestos a conocimiento de la Ombudsman</a:t>
            </a:r>
            <a:endParaRPr lang="es-MX" sz="5000" b="1" dirty="0">
              <a:solidFill>
                <a:schemeClr val="tx2">
                  <a:lumMod val="50000"/>
                </a:schemeClr>
              </a:solidFill>
              <a:latin typeface="Myriad Pro" panose="020B0503030403020204" pitchFamily="34" charset="0"/>
              <a:ea typeface="+mj-ea"/>
              <a:cs typeface="+mj-cs"/>
            </a:endParaRPr>
          </a:p>
          <a:p>
            <a:pPr algn="just"/>
            <a:endParaRPr lang="es-MX" b="1" dirty="0"/>
          </a:p>
        </p:txBody>
      </p:sp>
    </p:spTree>
    <p:extLst>
      <p:ext uri="{BB962C8B-B14F-4D97-AF65-F5344CB8AC3E}">
        <p14:creationId xmlns:p14="http://schemas.microsoft.com/office/powerpoint/2010/main" val="1717941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A8C0DA2C-57F4-4136-8556-7256901158D4}"/>
              </a:ext>
            </a:extLst>
          </p:cNvPr>
          <p:cNvSpPr txBox="1">
            <a:spLocks/>
          </p:cNvSpPr>
          <p:nvPr/>
        </p:nvSpPr>
        <p:spPr>
          <a:xfrm>
            <a:off x="1622324" y="522252"/>
            <a:ext cx="5686441" cy="8149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s-ES" sz="2500" b="0" i="0" u="none" strike="noStrike" kern="1200" cap="all" spc="0" normalizeH="0" baseline="0" noProof="0" dirty="0">
                <a:ln>
                  <a:noFill/>
                </a:ln>
                <a:solidFill>
                  <a:srgbClr val="000000"/>
                </a:solidFill>
                <a:effectLst/>
                <a:uLnTx/>
                <a:uFillTx/>
                <a:latin typeface="Gill Sans MT" panose="020B0502020104020203"/>
                <a:ea typeface="+mj-ea"/>
                <a:cs typeface="+mj-cs"/>
              </a:rPr>
            </a:br>
            <a:r>
              <a:rPr lang="es-ES" sz="2500" b="1" dirty="0">
                <a:solidFill>
                  <a:schemeClr val="tx2">
                    <a:lumMod val="50000"/>
                  </a:schemeClr>
                </a:solidFill>
                <a:latin typeface="Myriad Pro" panose="020B0503030403020204" pitchFamily="34" charset="0"/>
              </a:rPr>
              <a:t>CILND/7/2024</a:t>
            </a:r>
            <a:endParaRPr lang="es-MX" sz="2500" b="1" dirty="0">
              <a:solidFill>
                <a:schemeClr val="tx2">
                  <a:lumMod val="50000"/>
                </a:schemeClr>
              </a:solidFill>
              <a:latin typeface="Myriad Pro" panose="020B0503030403020204" pitchFamily="34" charset="0"/>
            </a:endParaRPr>
          </a:p>
        </p:txBody>
      </p:sp>
      <p:sp>
        <p:nvSpPr>
          <p:cNvPr id="4" name="Marcador de contenido 2">
            <a:extLst>
              <a:ext uri="{FF2B5EF4-FFF2-40B4-BE49-F238E27FC236}">
                <a16:creationId xmlns:a16="http://schemas.microsoft.com/office/drawing/2014/main" id="{E0E91CA5-99DB-4856-94F1-9BC14057604E}"/>
              </a:ext>
            </a:extLst>
          </p:cNvPr>
          <p:cNvSpPr txBox="1">
            <a:spLocks/>
          </p:cNvSpPr>
          <p:nvPr/>
        </p:nvSpPr>
        <p:spPr>
          <a:xfrm>
            <a:off x="168847" y="1219199"/>
            <a:ext cx="8593393" cy="468392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1500" b="1" dirty="0">
                <a:latin typeface="Myriad Pro" panose="020B0503030403020204"/>
              </a:rPr>
              <a:t>Da vista:</a:t>
            </a:r>
            <a:r>
              <a:rPr lang="es-ES" sz="1500" dirty="0">
                <a:latin typeface="Myriad Pro" panose="020B0503030403020204"/>
              </a:rPr>
              <a:t> Jefe de Unidad Especializada </a:t>
            </a:r>
            <a:br>
              <a:rPr lang="es-ES" sz="1500" dirty="0">
                <a:latin typeface="Myriad Pro" panose="020B0503030403020204"/>
              </a:rPr>
            </a:br>
            <a:r>
              <a:rPr lang="es-ES" sz="1500" b="1" dirty="0">
                <a:latin typeface="Myriad Pro" panose="020B0503030403020204"/>
              </a:rPr>
              <a:t>En contra:</a:t>
            </a:r>
            <a:r>
              <a:rPr lang="es-ES" sz="1500" dirty="0">
                <a:latin typeface="Myriad Pro" panose="020B0503030403020204"/>
              </a:rPr>
              <a:t> Fiscala de Acusación Especializada</a:t>
            </a:r>
            <a:br>
              <a:rPr lang="es-ES" sz="1500" dirty="0">
                <a:latin typeface="Myriad Pro" panose="020B0503030403020204"/>
              </a:rPr>
            </a:br>
            <a:r>
              <a:rPr lang="es-ES" sz="1500" b="1" dirty="0">
                <a:latin typeface="Myriad Pro" panose="020B0503030403020204"/>
              </a:rPr>
              <a:t>En agravio:</a:t>
            </a:r>
            <a:r>
              <a:rPr lang="es-ES" sz="1500" dirty="0">
                <a:latin typeface="Myriad Pro" panose="020B0503030403020204"/>
              </a:rPr>
              <a:t> 2 auxiliares de Fiscal</a:t>
            </a:r>
          </a:p>
          <a:p>
            <a:pPr algn="ctr"/>
            <a:r>
              <a:rPr lang="es-ES" sz="1500" b="1" dirty="0">
                <a:latin typeface="Myriad Pro" panose="020B0503030403020204"/>
              </a:rPr>
              <a:t>Motivo</a:t>
            </a:r>
          </a:p>
          <a:p>
            <a:pPr marL="342900" indent="-342900" algn="just">
              <a:buFont typeface="+mj-lt"/>
              <a:buAutoNum type="arabicPeriod"/>
            </a:pPr>
            <a:r>
              <a:rPr lang="es-ES" sz="1300" dirty="0">
                <a:latin typeface="Myriad Pro" panose="020B0503030403020204"/>
              </a:rPr>
              <a:t>Se presenta escrito, suscrito por los Auxiliares de Fiscal, manifestando recibir mal trato por parte de la Fiscala, quien les prohibió hablar con compañeros de trabajo y de no estar conforme con las instrucciones que daba, la Fiscala daría vista a Contraloría a efecto de que les cancelarán la suplencia posterior, les hacía comentarios despectivos, refiriéndoles que son simples auxiliares y que ella es la Fiscal y siendo coaccionados para realizar actividades altruistas que ella haría a su nombre, viéndose afectados en su economía, por lo cual viven en   constante estrés, frustración, miedo, temor y zozobra ante su actitud, pues se les exige su trabajo diario además de tareas personales de la Fiscal.</a:t>
            </a:r>
          </a:p>
          <a:p>
            <a:pPr marL="342900" indent="-342900" algn="just">
              <a:buFont typeface="+mj-lt"/>
              <a:buAutoNum type="arabicPeriod"/>
            </a:pPr>
            <a:r>
              <a:rPr lang="es-ES" sz="1300" dirty="0">
                <a:latin typeface="Myriad Pro" panose="020B0503030403020204"/>
              </a:rPr>
              <a:t>Se presenta escrito, su</a:t>
            </a:r>
            <a:r>
              <a:rPr lang="es-ES" sz="1400" dirty="0">
                <a:latin typeface="Myriad Pro" panose="020B0503030403020204"/>
              </a:rPr>
              <a:t>scrito por Fiscala de Acusación, en el cual solicita reasignación de auxiliares</a:t>
            </a:r>
          </a:p>
          <a:p>
            <a:pPr marL="342900" indent="-342900" algn="just">
              <a:buFont typeface="+mj-lt"/>
              <a:buAutoNum type="arabicPeriod"/>
            </a:pPr>
            <a:r>
              <a:rPr lang="es-MX" sz="1300" dirty="0">
                <a:latin typeface="Myriad Pro" panose="020B0503030403020204"/>
              </a:rPr>
              <a:t>13 de diciembre de 2024, vista a Contraloría con oficio Derechos Humanos/CILND/1784/2024</a:t>
            </a:r>
          </a:p>
          <a:p>
            <a:pPr algn="ctr"/>
            <a:r>
              <a:rPr lang="es-MX" sz="1500" b="1" dirty="0">
                <a:latin typeface="Myriad Pro" panose="020B0503030403020204"/>
              </a:rPr>
              <a:t>Resolución </a:t>
            </a:r>
          </a:p>
          <a:p>
            <a:pPr marL="0" indent="0" algn="just">
              <a:buNone/>
            </a:pPr>
            <a:r>
              <a:rPr lang="es-MX" sz="1300" b="1" dirty="0">
                <a:latin typeface="Myriad Pro" panose="020B0503030403020204"/>
              </a:rPr>
              <a:t>22 de enero de 2025, se recibió oficio IPRA/139/2024, suscrito por la Visitadora de Investigación en Funciones de Autoridad Investigadora, en el cual informa que se concluyó con las diligencias de investigación y realizó un análisis de los hechos y de la información recabada, por lo que se determinó la existencia de actos que la ley señala como </a:t>
            </a:r>
            <a:r>
              <a:rPr lang="es-MX" sz="1300" b="1" u="sng" dirty="0">
                <a:latin typeface="Myriad Pro" panose="020B0503030403020204"/>
              </a:rPr>
              <a:t>falta administrativa no grave</a:t>
            </a:r>
            <a:r>
              <a:rPr lang="es-MX" sz="1300" b="1" dirty="0">
                <a:latin typeface="Myriad Pro" panose="020B0503030403020204"/>
              </a:rPr>
              <a:t>, prevista y sancionada por el artículo 49 fracción I de la Ley General de Responsabilidades Administrativas.</a:t>
            </a:r>
          </a:p>
          <a:p>
            <a:pPr marL="342900" indent="-342900" algn="just">
              <a:buFont typeface="+mj-lt"/>
              <a:buAutoNum type="arabicPeriod"/>
            </a:pPr>
            <a:endParaRPr lang="es-ES" sz="1300" dirty="0">
              <a:latin typeface="Myriad Pro" panose="020B0503030403020204"/>
            </a:endParaRPr>
          </a:p>
        </p:txBody>
      </p:sp>
    </p:spTree>
    <p:extLst>
      <p:ext uri="{BB962C8B-B14F-4D97-AF65-F5344CB8AC3E}">
        <p14:creationId xmlns:p14="http://schemas.microsoft.com/office/powerpoint/2010/main" val="3100132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685800" y="2235200"/>
            <a:ext cx="77724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5000" b="1" dirty="0">
                <a:solidFill>
                  <a:schemeClr val="tx2">
                    <a:lumMod val="50000"/>
                  </a:schemeClr>
                </a:solidFill>
                <a:latin typeface="Myriad Pro" panose="020B0503030403020204" pitchFamily="34" charset="0"/>
              </a:rPr>
              <a:t>Asuntos Generales</a:t>
            </a:r>
          </a:p>
        </p:txBody>
      </p:sp>
    </p:spTree>
    <p:extLst>
      <p:ext uri="{BB962C8B-B14F-4D97-AF65-F5344CB8AC3E}">
        <p14:creationId xmlns:p14="http://schemas.microsoft.com/office/powerpoint/2010/main" val="2050201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905608" y="969108"/>
            <a:ext cx="7772400" cy="67505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s-MX" sz="5000" b="1" dirty="0">
              <a:solidFill>
                <a:schemeClr val="tx2">
                  <a:lumMod val="50000"/>
                </a:schemeClr>
              </a:solidFill>
              <a:latin typeface="Myriad Pro" panose="020B0503030403020204" pitchFamily="34" charset="0"/>
            </a:endParaRPr>
          </a:p>
        </p:txBody>
      </p:sp>
      <p:sp>
        <p:nvSpPr>
          <p:cNvPr id="6" name="CuadroTexto 5">
            <a:extLst>
              <a:ext uri="{FF2B5EF4-FFF2-40B4-BE49-F238E27FC236}">
                <a16:creationId xmlns:a16="http://schemas.microsoft.com/office/drawing/2014/main" id="{E4D549C5-D6A2-4C6C-B449-B06776274339}"/>
              </a:ext>
            </a:extLst>
          </p:cNvPr>
          <p:cNvSpPr txBox="1"/>
          <p:nvPr/>
        </p:nvSpPr>
        <p:spPr>
          <a:xfrm>
            <a:off x="1470513" y="901243"/>
            <a:ext cx="6202974" cy="646331"/>
          </a:xfrm>
          <a:prstGeom prst="rect">
            <a:avLst/>
          </a:prstGeom>
          <a:noFill/>
        </p:spPr>
        <p:txBody>
          <a:bodyPr wrap="square" rtlCol="0">
            <a:spAutoFit/>
          </a:bodyPr>
          <a:lstStyle/>
          <a:p>
            <a:pPr algn="ctr"/>
            <a:r>
              <a:rPr lang="es-MX" sz="1800" b="1" dirty="0">
                <a:effectLst/>
                <a:latin typeface="Avenir LT Std 45 Book"/>
                <a:ea typeface="Calibri" panose="020F0502020204030204" pitchFamily="34" charset="0"/>
              </a:rPr>
              <a:t>Identificación de necesidades para Auditoria Interna </a:t>
            </a:r>
            <a:endParaRPr lang="es-MX" sz="1800" b="1" dirty="0">
              <a:effectLst/>
              <a:latin typeface="Calibri" panose="020F0502020204030204" pitchFamily="34" charset="0"/>
              <a:ea typeface="Calibri" panose="020F0502020204030204" pitchFamily="34" charset="0"/>
            </a:endParaRPr>
          </a:p>
          <a:p>
            <a:pPr algn="ctr"/>
            <a:r>
              <a:rPr lang="pt-BR" b="1" dirty="0"/>
              <a:t>NMX R 025 SCFI 2015</a:t>
            </a:r>
            <a:endParaRPr lang="es-MX" b="1" dirty="0"/>
          </a:p>
        </p:txBody>
      </p:sp>
      <p:sp>
        <p:nvSpPr>
          <p:cNvPr id="8" name="CuadroTexto 7">
            <a:extLst>
              <a:ext uri="{FF2B5EF4-FFF2-40B4-BE49-F238E27FC236}">
                <a16:creationId xmlns:a16="http://schemas.microsoft.com/office/drawing/2014/main" id="{C1455830-6600-4606-BD9A-A5F683B8D81D}"/>
              </a:ext>
            </a:extLst>
          </p:cNvPr>
          <p:cNvSpPr txBox="1"/>
          <p:nvPr/>
        </p:nvSpPr>
        <p:spPr>
          <a:xfrm>
            <a:off x="792146" y="1479708"/>
            <a:ext cx="7693269" cy="4985980"/>
          </a:xfrm>
          <a:prstGeom prst="rect">
            <a:avLst/>
          </a:prstGeom>
          <a:noFill/>
        </p:spPr>
        <p:txBody>
          <a:bodyPr wrap="square">
            <a:spAutoFit/>
          </a:bodyPr>
          <a:lstStyle/>
          <a:p>
            <a:pPr marL="342900" indent="-342900" algn="just">
              <a:buFont typeface="+mj-lt"/>
              <a:buAutoNum type="arabicPeriod"/>
            </a:pPr>
            <a:r>
              <a:rPr lang="es-MX" b="1" dirty="0"/>
              <a:t>Reparación de elevador en edificio central, es una observación obligada por la consultora.</a:t>
            </a:r>
          </a:p>
          <a:p>
            <a:pPr algn="just"/>
            <a:endParaRPr lang="es-MX" b="1" dirty="0"/>
          </a:p>
          <a:p>
            <a:pPr algn="just"/>
            <a:r>
              <a:rPr lang="es-MX" b="1" dirty="0"/>
              <a:t>Propuesta de acuerdo: </a:t>
            </a:r>
            <a:r>
              <a:rPr lang="es-MX" dirty="0"/>
              <a:t>Adaptar un espacio de atención para aquellas personas que requieran el elevador, el cual se pueda mostrar en la visita.   </a:t>
            </a:r>
          </a:p>
          <a:p>
            <a:pPr algn="just"/>
            <a:endParaRPr lang="es-MX" dirty="0"/>
          </a:p>
          <a:p>
            <a:pPr algn="just"/>
            <a:r>
              <a:rPr lang="es-MX" b="1" dirty="0"/>
              <a:t>2. Difusión de los trabajos del Comité.</a:t>
            </a:r>
          </a:p>
          <a:p>
            <a:pPr algn="just"/>
            <a:endParaRPr lang="es-MX" dirty="0"/>
          </a:p>
          <a:p>
            <a:pPr marL="285750" indent="-285750" algn="just">
              <a:buFont typeface="Arial" panose="020B0604020202020204" pitchFamily="34" charset="0"/>
              <a:buChar char="•"/>
            </a:pPr>
            <a:r>
              <a:rPr lang="es-MX" dirty="0"/>
              <a:t>Inicialmente se enviaron las minutas </a:t>
            </a:r>
          </a:p>
          <a:p>
            <a:pPr marL="285750" indent="-285750" algn="just">
              <a:buFont typeface="Arial" panose="020B0604020202020204" pitchFamily="34" charset="0"/>
              <a:buChar char="•"/>
            </a:pPr>
            <a:r>
              <a:rPr lang="es-MX" dirty="0"/>
              <a:t>Posteriormente solo se informaron  los acuerdos</a:t>
            </a:r>
          </a:p>
          <a:p>
            <a:pPr marL="285750" indent="-285750" algn="just">
              <a:buFont typeface="Arial" panose="020B0604020202020204" pitchFamily="34" charset="0"/>
              <a:buChar char="•"/>
            </a:pPr>
            <a:r>
              <a:rPr lang="es-MX" dirty="0"/>
              <a:t>Se difundió la creación del apartado de Norma 025 en intranet </a:t>
            </a:r>
          </a:p>
          <a:p>
            <a:pPr algn="just"/>
            <a:endParaRPr lang="es-MX" sz="1200" dirty="0"/>
          </a:p>
          <a:p>
            <a:pPr algn="just"/>
            <a:r>
              <a:rPr lang="es-MX" b="1" dirty="0"/>
              <a:t>Propuesta de acuerdo. </a:t>
            </a:r>
          </a:p>
          <a:p>
            <a:pPr algn="just"/>
            <a:endParaRPr lang="es-MX" dirty="0"/>
          </a:p>
          <a:p>
            <a:pPr algn="just"/>
            <a:r>
              <a:rPr lang="es-MX" dirty="0"/>
              <a:t>Para dar transparencia a los trabajos del Comité de Igualdad, se publicarán en el apartado de la Norma 025 en intranet, las presentaciones de las Sesiones, las cuales incluyan los acuerdos aprobados. </a:t>
            </a:r>
          </a:p>
          <a:p>
            <a:pPr algn="just"/>
            <a:endParaRPr lang="es-MX" dirty="0"/>
          </a:p>
        </p:txBody>
      </p:sp>
    </p:spTree>
    <p:extLst>
      <p:ext uri="{BB962C8B-B14F-4D97-AF65-F5344CB8AC3E}">
        <p14:creationId xmlns:p14="http://schemas.microsoft.com/office/powerpoint/2010/main" val="958719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905608" y="969108"/>
            <a:ext cx="7772400" cy="67505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s-MX" sz="5000" b="1" dirty="0">
              <a:solidFill>
                <a:schemeClr val="tx2">
                  <a:lumMod val="50000"/>
                </a:schemeClr>
              </a:solidFill>
              <a:latin typeface="Myriad Pro" panose="020B0503030403020204" pitchFamily="34" charset="0"/>
            </a:endParaRPr>
          </a:p>
        </p:txBody>
      </p:sp>
      <p:sp>
        <p:nvSpPr>
          <p:cNvPr id="8" name="CuadroTexto 7">
            <a:extLst>
              <a:ext uri="{FF2B5EF4-FFF2-40B4-BE49-F238E27FC236}">
                <a16:creationId xmlns:a16="http://schemas.microsoft.com/office/drawing/2014/main" id="{C1455830-6600-4606-BD9A-A5F683B8D81D}"/>
              </a:ext>
            </a:extLst>
          </p:cNvPr>
          <p:cNvSpPr txBox="1"/>
          <p:nvPr/>
        </p:nvSpPr>
        <p:spPr>
          <a:xfrm>
            <a:off x="725365" y="1182497"/>
            <a:ext cx="7693269" cy="1477328"/>
          </a:xfrm>
          <a:prstGeom prst="rect">
            <a:avLst/>
          </a:prstGeom>
          <a:noFill/>
        </p:spPr>
        <p:txBody>
          <a:bodyPr wrap="square">
            <a:spAutoFit/>
          </a:bodyPr>
          <a:lstStyle/>
          <a:p>
            <a:pPr algn="just"/>
            <a:endParaRPr lang="es-MX" dirty="0"/>
          </a:p>
          <a:p>
            <a:pPr algn="just"/>
            <a:r>
              <a:rPr lang="es-MX" b="1" dirty="0"/>
              <a:t>3. Intranet -</a:t>
            </a:r>
            <a:r>
              <a:rPr lang="es-MX" dirty="0"/>
              <a:t> se solicitó a Tecnologías que la información quedará en este módulo y no en la página web, al tratarse de información para el personal  - en actualización- </a:t>
            </a:r>
          </a:p>
          <a:p>
            <a:pPr algn="just"/>
            <a:endParaRPr lang="es-MX" b="1" dirty="0"/>
          </a:p>
        </p:txBody>
      </p:sp>
      <p:pic>
        <p:nvPicPr>
          <p:cNvPr id="7" name="Imagen 6">
            <a:extLst>
              <a:ext uri="{FF2B5EF4-FFF2-40B4-BE49-F238E27FC236}">
                <a16:creationId xmlns:a16="http://schemas.microsoft.com/office/drawing/2014/main" id="{0A0D3CDF-40C2-46E9-8F30-0C597225239B}"/>
              </a:ext>
            </a:extLst>
          </p:cNvPr>
          <p:cNvPicPr>
            <a:picLocks noChangeAspect="1"/>
          </p:cNvPicPr>
          <p:nvPr/>
        </p:nvPicPr>
        <p:blipFill>
          <a:blip r:embed="rId2"/>
          <a:stretch>
            <a:fillRect/>
          </a:stretch>
        </p:blipFill>
        <p:spPr>
          <a:xfrm>
            <a:off x="1573822" y="2501337"/>
            <a:ext cx="5909662" cy="4110478"/>
          </a:xfrm>
          <a:prstGeom prst="rect">
            <a:avLst/>
          </a:prstGeom>
        </p:spPr>
      </p:pic>
    </p:spTree>
    <p:extLst>
      <p:ext uri="{BB962C8B-B14F-4D97-AF65-F5344CB8AC3E}">
        <p14:creationId xmlns:p14="http://schemas.microsoft.com/office/powerpoint/2010/main" val="3485611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idx="4294967295"/>
          </p:nvPr>
        </p:nvSpPr>
        <p:spPr>
          <a:xfrm>
            <a:off x="685800" y="2235200"/>
            <a:ext cx="7772400" cy="2387600"/>
          </a:xfrm>
        </p:spPr>
        <p:txBody>
          <a:bodyPr>
            <a:normAutofit/>
          </a:bodyPr>
          <a:lstStyle/>
          <a:p>
            <a:pPr algn="ctr"/>
            <a:r>
              <a:rPr lang="es-MX" sz="5000" b="1" dirty="0">
                <a:solidFill>
                  <a:schemeClr val="tx2">
                    <a:lumMod val="50000"/>
                  </a:schemeClr>
                </a:solidFill>
                <a:latin typeface="Myriad Pro" panose="020B0503030403020204" pitchFamily="34" charset="0"/>
              </a:rPr>
              <a:t>2. Pase de lista y verificación de quórum</a:t>
            </a:r>
          </a:p>
        </p:txBody>
      </p:sp>
    </p:spTree>
    <p:extLst>
      <p:ext uri="{BB962C8B-B14F-4D97-AF65-F5344CB8AC3E}">
        <p14:creationId xmlns:p14="http://schemas.microsoft.com/office/powerpoint/2010/main" val="3794551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81BAE8B-1A71-4E78-8255-8984AC1DBBEA}"/>
              </a:ext>
            </a:extLst>
          </p:cNvPr>
          <p:cNvSpPr txBox="1"/>
          <p:nvPr/>
        </p:nvSpPr>
        <p:spPr>
          <a:xfrm>
            <a:off x="725365" y="935394"/>
            <a:ext cx="7693269" cy="646331"/>
          </a:xfrm>
          <a:prstGeom prst="rect">
            <a:avLst/>
          </a:prstGeom>
          <a:noFill/>
        </p:spPr>
        <p:txBody>
          <a:bodyPr wrap="square">
            <a:spAutoFit/>
          </a:bodyPr>
          <a:lstStyle/>
          <a:p>
            <a:pPr algn="just"/>
            <a:r>
              <a:rPr lang="es-MX" b="1" dirty="0"/>
              <a:t>4. De la revisión de las fotografías </a:t>
            </a:r>
            <a:r>
              <a:rPr lang="es-MX" dirty="0"/>
              <a:t>enviadas por Administración, en </a:t>
            </a:r>
            <a:r>
              <a:rPr lang="es-MX" b="1" dirty="0"/>
              <a:t>lactarios</a:t>
            </a:r>
            <a:r>
              <a:rPr lang="es-MX" dirty="0"/>
              <a:t> se observaron espacios sin aseo y con falta de insumos:</a:t>
            </a:r>
          </a:p>
        </p:txBody>
      </p:sp>
      <p:sp>
        <p:nvSpPr>
          <p:cNvPr id="9" name="CuadroTexto 8">
            <a:extLst>
              <a:ext uri="{FF2B5EF4-FFF2-40B4-BE49-F238E27FC236}">
                <a16:creationId xmlns:a16="http://schemas.microsoft.com/office/drawing/2014/main" id="{52D269D9-2546-4CF0-BFFB-4613A7DF367C}"/>
              </a:ext>
            </a:extLst>
          </p:cNvPr>
          <p:cNvSpPr txBox="1"/>
          <p:nvPr/>
        </p:nvSpPr>
        <p:spPr>
          <a:xfrm>
            <a:off x="360702" y="2201157"/>
            <a:ext cx="6145697" cy="2862322"/>
          </a:xfrm>
          <a:prstGeom prst="rect">
            <a:avLst/>
          </a:prstGeom>
          <a:noFill/>
        </p:spPr>
        <p:txBody>
          <a:bodyPr wrap="square">
            <a:spAutoFit/>
          </a:bodyPr>
          <a:lstStyle/>
          <a:p>
            <a:pPr marL="342900" lvl="0" indent="-342900" fontAlgn="base">
              <a:spcBef>
                <a:spcPts val="1400"/>
              </a:spcBef>
              <a:buSzPts val="1000"/>
              <a:buFont typeface="Symbol" panose="05050102010706020507" pitchFamily="18" charset="2"/>
              <a:buChar char=""/>
              <a:tabLst>
                <a:tab pos="457200" algn="l"/>
              </a:tabLst>
            </a:pPr>
            <a:r>
              <a:rPr lang="es-MX" sz="1500" dirty="0"/>
              <a:t>Dispensador de agua</a:t>
            </a:r>
          </a:p>
          <a:p>
            <a:pPr marL="342900" lvl="0" indent="-342900" fontAlgn="base">
              <a:buSzPts val="1000"/>
              <a:buFont typeface="Symbol" panose="05050102010706020507" pitchFamily="18" charset="2"/>
              <a:buChar char=""/>
              <a:tabLst>
                <a:tab pos="457200" algn="l"/>
              </a:tabLst>
            </a:pPr>
            <a:r>
              <a:rPr lang="es-MX" sz="1500" dirty="0"/>
              <a:t>Garrafón de agua</a:t>
            </a:r>
          </a:p>
          <a:p>
            <a:pPr marL="342900" lvl="0" indent="-342900" fontAlgn="base">
              <a:buSzPts val="1000"/>
              <a:buFont typeface="Symbol" panose="05050102010706020507" pitchFamily="18" charset="2"/>
              <a:buChar char=""/>
              <a:tabLst>
                <a:tab pos="457200" algn="l"/>
              </a:tabLst>
            </a:pPr>
            <a:r>
              <a:rPr lang="es-MX" sz="1500" dirty="0"/>
              <a:t>Vasos</a:t>
            </a:r>
          </a:p>
          <a:p>
            <a:pPr marL="342900" lvl="0" indent="-342900" fontAlgn="base">
              <a:buSzPts val="1000"/>
              <a:buFont typeface="Symbol" panose="05050102010706020507" pitchFamily="18" charset="2"/>
              <a:buChar char=""/>
              <a:tabLst>
                <a:tab pos="457200" algn="l"/>
              </a:tabLst>
            </a:pPr>
            <a:r>
              <a:rPr lang="es-MX" sz="1500" dirty="0"/>
              <a:t>Biombo</a:t>
            </a:r>
          </a:p>
          <a:p>
            <a:pPr marL="342900" lvl="0" indent="-342900" fontAlgn="base">
              <a:buSzPts val="1000"/>
              <a:buFont typeface="Symbol" panose="05050102010706020507" pitchFamily="18" charset="2"/>
              <a:buChar char=""/>
              <a:tabLst>
                <a:tab pos="457200" algn="l"/>
              </a:tabLst>
            </a:pPr>
            <a:r>
              <a:rPr lang="es-MX" sz="1500" dirty="0"/>
              <a:t>Sanitas</a:t>
            </a:r>
          </a:p>
          <a:p>
            <a:pPr marL="342900" lvl="0" indent="-342900" fontAlgn="base">
              <a:buSzPts val="1000"/>
              <a:buFont typeface="Symbol" panose="05050102010706020507" pitchFamily="18" charset="2"/>
              <a:buChar char=""/>
              <a:tabLst>
                <a:tab pos="457200" algn="l"/>
              </a:tabLst>
            </a:pPr>
            <a:r>
              <a:rPr lang="es-MX" sz="1500" dirty="0"/>
              <a:t>Microondas</a:t>
            </a:r>
          </a:p>
          <a:p>
            <a:pPr marL="342900" lvl="0" indent="-342900" fontAlgn="base">
              <a:buSzPts val="1000"/>
              <a:buFont typeface="Symbol" panose="05050102010706020507" pitchFamily="18" charset="2"/>
              <a:buChar char=""/>
              <a:tabLst>
                <a:tab pos="457200" algn="l"/>
              </a:tabLst>
            </a:pPr>
            <a:r>
              <a:rPr lang="es-MX" sz="1500" dirty="0"/>
              <a:t>Cesto o bote de basura</a:t>
            </a:r>
          </a:p>
          <a:p>
            <a:pPr marL="342900" lvl="0" indent="-342900" fontAlgn="base">
              <a:buSzPts val="1000"/>
              <a:buFont typeface="Symbol" panose="05050102010706020507" pitchFamily="18" charset="2"/>
              <a:buChar char=""/>
              <a:tabLst>
                <a:tab pos="457200" algn="l"/>
              </a:tabLst>
            </a:pPr>
            <a:r>
              <a:rPr lang="es-MX" sz="1500" dirty="0"/>
              <a:t>Gel </a:t>
            </a:r>
            <a:r>
              <a:rPr lang="es-MX" sz="1500" dirty="0" err="1"/>
              <a:t>antibacterial</a:t>
            </a:r>
            <a:endParaRPr lang="es-MX" sz="1500" dirty="0"/>
          </a:p>
          <a:p>
            <a:pPr marL="342900" lvl="0" indent="-342900" fontAlgn="base">
              <a:buSzPts val="1000"/>
              <a:buFont typeface="Symbol" panose="05050102010706020507" pitchFamily="18" charset="2"/>
              <a:buChar char=""/>
              <a:tabLst>
                <a:tab pos="457200" algn="l"/>
              </a:tabLst>
            </a:pPr>
            <a:r>
              <a:rPr lang="es-MX" sz="1500" dirty="0"/>
              <a:t>Folletos informativos</a:t>
            </a:r>
          </a:p>
          <a:p>
            <a:pPr marL="342900" lvl="0" indent="-342900" fontAlgn="base">
              <a:buSzPts val="1000"/>
              <a:buFont typeface="Symbol" panose="05050102010706020507" pitchFamily="18" charset="2"/>
              <a:buChar char=""/>
              <a:tabLst>
                <a:tab pos="457200" algn="l"/>
              </a:tabLst>
            </a:pPr>
            <a:r>
              <a:rPr lang="es-MX" sz="1500" dirty="0"/>
              <a:t>Cambiador para bebé</a:t>
            </a:r>
          </a:p>
          <a:p>
            <a:pPr marL="342900" lvl="0" indent="-342900" fontAlgn="base">
              <a:buSzPts val="1000"/>
              <a:buFont typeface="Symbol" panose="05050102010706020507" pitchFamily="18" charset="2"/>
              <a:buChar char=""/>
              <a:tabLst>
                <a:tab pos="457200" algn="l"/>
              </a:tabLst>
            </a:pPr>
            <a:r>
              <a:rPr lang="es-MX" sz="1500" dirty="0"/>
              <a:t>Cuadros informativos sobre lactancia materna</a:t>
            </a:r>
          </a:p>
          <a:p>
            <a:pPr marL="285750" indent="-285750">
              <a:buFont typeface="Arial" panose="020B0604020202020204" pitchFamily="34" charset="0"/>
              <a:buChar char="•"/>
            </a:pPr>
            <a:r>
              <a:rPr lang="es-MX" sz="1500" dirty="0"/>
              <a:t>Frigobar o dispensador de agua con enfriador </a:t>
            </a:r>
          </a:p>
        </p:txBody>
      </p:sp>
      <p:sp>
        <p:nvSpPr>
          <p:cNvPr id="11" name="CuadroTexto 10">
            <a:extLst>
              <a:ext uri="{FF2B5EF4-FFF2-40B4-BE49-F238E27FC236}">
                <a16:creationId xmlns:a16="http://schemas.microsoft.com/office/drawing/2014/main" id="{2564890B-B762-4B2A-A060-30AEF1D404AD}"/>
              </a:ext>
            </a:extLst>
          </p:cNvPr>
          <p:cNvSpPr txBox="1"/>
          <p:nvPr/>
        </p:nvSpPr>
        <p:spPr>
          <a:xfrm>
            <a:off x="5037207" y="2690336"/>
            <a:ext cx="3746091" cy="1477328"/>
          </a:xfrm>
          <a:prstGeom prst="rect">
            <a:avLst/>
          </a:prstGeom>
          <a:noFill/>
        </p:spPr>
        <p:txBody>
          <a:bodyPr wrap="square" rtlCol="0">
            <a:spAutoFit/>
          </a:bodyPr>
          <a:lstStyle/>
          <a:p>
            <a:pPr marL="285750" indent="-285750" algn="just">
              <a:buFont typeface="Arial" panose="020B0604020202020204" pitchFamily="34" charset="0"/>
              <a:buChar char="•"/>
            </a:pPr>
            <a:r>
              <a:rPr lang="es-MX" sz="1500" b="1" dirty="0"/>
              <a:t>Se solicitó a los enlaces un informe sobre insumos faltantes  </a:t>
            </a:r>
          </a:p>
          <a:p>
            <a:pPr marL="285750" indent="-285750" algn="just">
              <a:buFont typeface="Arial" panose="020B0604020202020204" pitchFamily="34" charset="0"/>
              <a:buChar char="•"/>
            </a:pPr>
            <a:r>
              <a:rPr lang="es-MX" sz="1500" b="1" dirty="0"/>
              <a:t>Se generó una tabla por sitio  </a:t>
            </a:r>
          </a:p>
          <a:p>
            <a:pPr marL="285750" indent="-285750" algn="just">
              <a:buFont typeface="Arial" panose="020B0604020202020204" pitchFamily="34" charset="0"/>
              <a:buChar char="•"/>
            </a:pPr>
            <a:r>
              <a:rPr lang="es-MX" sz="1500" b="1" dirty="0"/>
              <a:t>Se realizó el requerimiento de insumos, mobiliario y reparaciones CILND/210/2025</a:t>
            </a:r>
          </a:p>
        </p:txBody>
      </p:sp>
    </p:spTree>
    <p:extLst>
      <p:ext uri="{BB962C8B-B14F-4D97-AF65-F5344CB8AC3E}">
        <p14:creationId xmlns:p14="http://schemas.microsoft.com/office/powerpoint/2010/main" val="444846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81BAE8B-1A71-4E78-8255-8984AC1DBBEA}"/>
              </a:ext>
            </a:extLst>
          </p:cNvPr>
          <p:cNvSpPr txBox="1"/>
          <p:nvPr/>
        </p:nvSpPr>
        <p:spPr>
          <a:xfrm>
            <a:off x="447675" y="1041998"/>
            <a:ext cx="8053437" cy="646331"/>
          </a:xfrm>
          <a:prstGeom prst="rect">
            <a:avLst/>
          </a:prstGeom>
          <a:noFill/>
        </p:spPr>
        <p:txBody>
          <a:bodyPr wrap="square">
            <a:spAutoFit/>
          </a:bodyPr>
          <a:lstStyle/>
          <a:p>
            <a:pPr algn="just"/>
            <a:r>
              <a:rPr lang="es-MX" b="1" dirty="0"/>
              <a:t>5. De la revisión de las fotografías </a:t>
            </a:r>
            <a:r>
              <a:rPr lang="es-MX" dirty="0"/>
              <a:t>enviadas por Administración, relativa a medidas de accesibilidad, no se observan los elementos necesarios.  </a:t>
            </a:r>
          </a:p>
        </p:txBody>
      </p:sp>
      <p:sp>
        <p:nvSpPr>
          <p:cNvPr id="20" name="CuadroTexto 19">
            <a:extLst>
              <a:ext uri="{FF2B5EF4-FFF2-40B4-BE49-F238E27FC236}">
                <a16:creationId xmlns:a16="http://schemas.microsoft.com/office/drawing/2014/main" id="{5FA2AC8D-8A6F-413E-B1F9-437DEB9FA1DC}"/>
              </a:ext>
            </a:extLst>
          </p:cNvPr>
          <p:cNvSpPr txBox="1"/>
          <p:nvPr/>
        </p:nvSpPr>
        <p:spPr>
          <a:xfrm>
            <a:off x="216309" y="1740149"/>
            <a:ext cx="6548284" cy="369332"/>
          </a:xfrm>
          <a:prstGeom prst="rect">
            <a:avLst/>
          </a:prstGeom>
          <a:noFill/>
        </p:spPr>
        <p:txBody>
          <a:bodyPr wrap="square">
            <a:spAutoFit/>
          </a:bodyPr>
          <a:lstStyle/>
          <a:p>
            <a:pPr marL="285750" indent="-285750">
              <a:buFont typeface="Arial" panose="020B0604020202020204" pitchFamily="34" charset="0"/>
              <a:buChar char="•"/>
            </a:pPr>
            <a:r>
              <a:rPr lang="es-ES_tradnl" dirty="0"/>
              <a:t>Rampas de acceso para personas en situación de riesgo</a:t>
            </a:r>
            <a:endParaRPr lang="es-MX" dirty="0"/>
          </a:p>
        </p:txBody>
      </p:sp>
      <p:pic>
        <p:nvPicPr>
          <p:cNvPr id="7" name="Imagen 6">
            <a:extLst>
              <a:ext uri="{FF2B5EF4-FFF2-40B4-BE49-F238E27FC236}">
                <a16:creationId xmlns:a16="http://schemas.microsoft.com/office/drawing/2014/main" id="{E2D84119-6B99-4AA6-A57B-AB37E0A2BC3A}"/>
              </a:ext>
            </a:extLst>
          </p:cNvPr>
          <p:cNvPicPr>
            <a:picLocks noChangeAspect="1"/>
          </p:cNvPicPr>
          <p:nvPr/>
        </p:nvPicPr>
        <p:blipFill>
          <a:blip r:embed="rId2"/>
          <a:stretch>
            <a:fillRect/>
          </a:stretch>
        </p:blipFill>
        <p:spPr>
          <a:xfrm>
            <a:off x="764247" y="2274215"/>
            <a:ext cx="1172707" cy="787272"/>
          </a:xfrm>
          <a:prstGeom prst="rect">
            <a:avLst/>
          </a:prstGeom>
        </p:spPr>
      </p:pic>
      <p:pic>
        <p:nvPicPr>
          <p:cNvPr id="22" name="Imagen 21" descr="Por concluir, rampas para discapacitados">
            <a:extLst>
              <a:ext uri="{FF2B5EF4-FFF2-40B4-BE49-F238E27FC236}">
                <a16:creationId xmlns:a16="http://schemas.microsoft.com/office/drawing/2014/main" id="{5C60B562-DB16-4F1A-805D-48E814C3B8C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5243" y="2304210"/>
            <a:ext cx="969738" cy="751165"/>
          </a:xfrm>
          <a:prstGeom prst="rect">
            <a:avLst/>
          </a:prstGeom>
          <a:noFill/>
          <a:ln>
            <a:noFill/>
          </a:ln>
        </p:spPr>
      </p:pic>
      <p:sp>
        <p:nvSpPr>
          <p:cNvPr id="24" name="CuadroTexto 23">
            <a:extLst>
              <a:ext uri="{FF2B5EF4-FFF2-40B4-BE49-F238E27FC236}">
                <a16:creationId xmlns:a16="http://schemas.microsoft.com/office/drawing/2014/main" id="{B205E6B3-EDFF-4462-A6B7-C1C86CA4F302}"/>
              </a:ext>
            </a:extLst>
          </p:cNvPr>
          <p:cNvSpPr txBox="1"/>
          <p:nvPr/>
        </p:nvSpPr>
        <p:spPr>
          <a:xfrm>
            <a:off x="304964" y="3250104"/>
            <a:ext cx="6844173" cy="369332"/>
          </a:xfrm>
          <a:prstGeom prst="rect">
            <a:avLst/>
          </a:prstGeom>
          <a:noFill/>
        </p:spPr>
        <p:txBody>
          <a:bodyPr wrap="square">
            <a:spAutoFit/>
          </a:bodyPr>
          <a:lstStyle/>
          <a:p>
            <a:pPr marL="285750" indent="-285750">
              <a:buFont typeface="Arial" panose="020B0604020202020204" pitchFamily="34" charset="0"/>
              <a:buChar char="•"/>
            </a:pPr>
            <a:r>
              <a:rPr lang="es-ES_tradnl" dirty="0"/>
              <a:t>Cajones de estacionamiento para personas en situación de riesgo</a:t>
            </a:r>
            <a:endParaRPr lang="es-MX" dirty="0"/>
          </a:p>
        </p:txBody>
      </p:sp>
      <p:pic>
        <p:nvPicPr>
          <p:cNvPr id="25" name="Imagen 24" descr="5,730 imágenes, fotos de stock, objetos en 3D y vectores sobre Rampas para  discapacitados | Shutterstock">
            <a:extLst>
              <a:ext uri="{FF2B5EF4-FFF2-40B4-BE49-F238E27FC236}">
                <a16:creationId xmlns:a16="http://schemas.microsoft.com/office/drawing/2014/main" id="{4A770EDC-A376-4487-85E6-A924917C0E0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59" y="3757543"/>
            <a:ext cx="1195705" cy="857885"/>
          </a:xfrm>
          <a:prstGeom prst="rect">
            <a:avLst/>
          </a:prstGeom>
          <a:noFill/>
          <a:ln>
            <a:noFill/>
          </a:ln>
        </p:spPr>
      </p:pic>
      <p:sp>
        <p:nvSpPr>
          <p:cNvPr id="27" name="CuadroTexto 26">
            <a:extLst>
              <a:ext uri="{FF2B5EF4-FFF2-40B4-BE49-F238E27FC236}">
                <a16:creationId xmlns:a16="http://schemas.microsoft.com/office/drawing/2014/main" id="{D444ED81-5416-489B-8924-968269E4AF79}"/>
              </a:ext>
            </a:extLst>
          </p:cNvPr>
          <p:cNvSpPr txBox="1"/>
          <p:nvPr/>
        </p:nvSpPr>
        <p:spPr>
          <a:xfrm>
            <a:off x="381000" y="4753535"/>
            <a:ext cx="7553632" cy="369332"/>
          </a:xfrm>
          <a:prstGeom prst="rect">
            <a:avLst/>
          </a:prstGeom>
          <a:noFill/>
        </p:spPr>
        <p:txBody>
          <a:bodyPr wrap="square">
            <a:spAutoFit/>
          </a:bodyPr>
          <a:lstStyle/>
          <a:p>
            <a:pPr marL="285750" indent="-285750">
              <a:buFont typeface="Arial" panose="020B0604020202020204" pitchFamily="34" charset="0"/>
              <a:buChar char="•"/>
            </a:pPr>
            <a:r>
              <a:rPr lang="es-ES_tradnl" dirty="0"/>
              <a:t>Señalética en los estacionamientos para personas en situación de riesgo</a:t>
            </a:r>
            <a:endParaRPr lang="es-MX" dirty="0"/>
          </a:p>
        </p:txBody>
      </p:sp>
      <p:pic>
        <p:nvPicPr>
          <p:cNvPr id="28" name="Imagen 27">
            <a:extLst>
              <a:ext uri="{FF2B5EF4-FFF2-40B4-BE49-F238E27FC236}">
                <a16:creationId xmlns:a16="http://schemas.microsoft.com/office/drawing/2014/main" id="{9A9CEC55-7822-46A0-8DDA-2E46843D4FC6}"/>
              </a:ext>
            </a:extLst>
          </p:cNvPr>
          <p:cNvPicPr/>
          <p:nvPr/>
        </p:nvPicPr>
        <p:blipFill>
          <a:blip r:embed="rId5"/>
          <a:stretch>
            <a:fillRect/>
          </a:stretch>
        </p:blipFill>
        <p:spPr>
          <a:xfrm flipH="1">
            <a:off x="1026517" y="5222257"/>
            <a:ext cx="1228725" cy="898323"/>
          </a:xfrm>
          <a:prstGeom prst="rect">
            <a:avLst/>
          </a:prstGeom>
        </p:spPr>
      </p:pic>
      <p:pic>
        <p:nvPicPr>
          <p:cNvPr id="1026" name="Imagen 1">
            <a:extLst>
              <a:ext uri="{FF2B5EF4-FFF2-40B4-BE49-F238E27FC236}">
                <a16:creationId xmlns:a16="http://schemas.microsoft.com/office/drawing/2014/main" id="{B92EC882-268E-4ECF-9ADF-5E08606C04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876300" cy="590550"/>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n 4" descr="Por concluir, rampas para discapacitados">
            <a:extLst>
              <a:ext uri="{FF2B5EF4-FFF2-40B4-BE49-F238E27FC236}">
                <a16:creationId xmlns:a16="http://schemas.microsoft.com/office/drawing/2014/main" id="{0CD93F50-F8CE-47C7-BB19-209DF3F7BB8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895350" cy="58102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a:extLst>
              <a:ext uri="{FF2B5EF4-FFF2-40B4-BE49-F238E27FC236}">
                <a16:creationId xmlns:a16="http://schemas.microsoft.com/office/drawing/2014/main" id="{E2C90A96-4BD4-4003-A104-99E01021284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876300" cy="5905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or concluir, rampas para discapacitados">
            <a:extLst>
              <a:ext uri="{FF2B5EF4-FFF2-40B4-BE49-F238E27FC236}">
                <a16:creationId xmlns:a16="http://schemas.microsoft.com/office/drawing/2014/main" id="{B95ADDAC-FA2D-432B-B7D0-E9DA508576E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895350" cy="5810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5,730 imágenes, fotos de stock, objetos en 3D y vectores sobre Rampas para  discapacitados | Shutterstock">
            <a:extLst>
              <a:ext uri="{FF2B5EF4-FFF2-40B4-BE49-F238E27FC236}">
                <a16:creationId xmlns:a16="http://schemas.microsoft.com/office/drawing/2014/main" id="{8EC60E02-9DD3-46F8-9153-7F7F51A7019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2001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Imagen 7">
            <a:extLst>
              <a:ext uri="{FF2B5EF4-FFF2-40B4-BE49-F238E27FC236}">
                <a16:creationId xmlns:a16="http://schemas.microsoft.com/office/drawing/2014/main" id="{6D32426F-3EBC-450B-8674-9555BFA4FD7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6667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Imagen 2">
            <a:extLst>
              <a:ext uri="{FF2B5EF4-FFF2-40B4-BE49-F238E27FC236}">
                <a16:creationId xmlns:a16="http://schemas.microsoft.com/office/drawing/2014/main" id="{9BF530EC-1019-44D5-AA48-F7ACCF73C88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2192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Imagen 9" descr="Hay Señales Fumar Icono Signo Prohibido Aislado Ilustración Del Vector  Vector de stock por ©MironovKonstantin 190461858">
            <a:extLst>
              <a:ext uri="{FF2B5EF4-FFF2-40B4-BE49-F238E27FC236}">
                <a16:creationId xmlns:a16="http://schemas.microsoft.com/office/drawing/2014/main" id="{BCCFEA79-B214-4703-B512-624CE50C4C1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876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Imagen 36" descr="Extintor Recargable 9 kg Clase ABC PQS">
            <a:extLst>
              <a:ext uri="{FF2B5EF4-FFF2-40B4-BE49-F238E27FC236}">
                <a16:creationId xmlns:a16="http://schemas.microsoft.com/office/drawing/2014/main" id="{388D18F5-B00D-41CE-85C8-CACC3721417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Imagen 14" descr="Señalamiento | Extintor M | PROSIPSA">
            <a:extLst>
              <a:ext uri="{FF2B5EF4-FFF2-40B4-BE49-F238E27FC236}">
                <a16:creationId xmlns:a16="http://schemas.microsoft.com/office/drawing/2014/main" id="{0C5C1A5B-E082-4195-99F9-98DCD715BC2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7239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Imagen 17" descr="Botiquín de primeros auxiliosde lámina con pintura electro estática - Urrea  México">
            <a:extLst>
              <a:ext uri="{FF2B5EF4-FFF2-40B4-BE49-F238E27FC236}">
                <a16:creationId xmlns:a16="http://schemas.microsoft.com/office/drawing/2014/main" id="{0E8669BA-7F96-4903-8EF9-34AC66C4AD1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857250"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669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81BAE8B-1A71-4E78-8255-8984AC1DBBEA}"/>
              </a:ext>
            </a:extLst>
          </p:cNvPr>
          <p:cNvSpPr txBox="1"/>
          <p:nvPr/>
        </p:nvSpPr>
        <p:spPr>
          <a:xfrm>
            <a:off x="447675" y="1041998"/>
            <a:ext cx="8053437" cy="646331"/>
          </a:xfrm>
          <a:prstGeom prst="rect">
            <a:avLst/>
          </a:prstGeom>
          <a:noFill/>
        </p:spPr>
        <p:txBody>
          <a:bodyPr wrap="square">
            <a:spAutoFit/>
          </a:bodyPr>
          <a:lstStyle/>
          <a:p>
            <a:pPr algn="just"/>
            <a:r>
              <a:rPr lang="es-MX" b="1" dirty="0"/>
              <a:t>5. De la revisión de las fotografías </a:t>
            </a:r>
            <a:r>
              <a:rPr lang="es-MX" dirty="0"/>
              <a:t>enviadas por Administración, relativa a medidas de accesibilidad, no se observan los elementos necesarios.  </a:t>
            </a:r>
          </a:p>
        </p:txBody>
      </p:sp>
      <p:sp>
        <p:nvSpPr>
          <p:cNvPr id="20" name="CuadroTexto 19">
            <a:extLst>
              <a:ext uri="{FF2B5EF4-FFF2-40B4-BE49-F238E27FC236}">
                <a16:creationId xmlns:a16="http://schemas.microsoft.com/office/drawing/2014/main" id="{5FA2AC8D-8A6F-413E-B1F9-437DEB9FA1DC}"/>
              </a:ext>
            </a:extLst>
          </p:cNvPr>
          <p:cNvSpPr txBox="1"/>
          <p:nvPr/>
        </p:nvSpPr>
        <p:spPr>
          <a:xfrm>
            <a:off x="216309" y="1740149"/>
            <a:ext cx="6548284" cy="369332"/>
          </a:xfrm>
          <a:prstGeom prst="rect">
            <a:avLst/>
          </a:prstGeom>
          <a:noFill/>
        </p:spPr>
        <p:txBody>
          <a:bodyPr wrap="square">
            <a:spAutoFit/>
          </a:bodyPr>
          <a:lstStyle/>
          <a:p>
            <a:pPr marL="285750" indent="-285750">
              <a:buFont typeface="Arial" panose="020B0604020202020204" pitchFamily="34" charset="0"/>
              <a:buChar char="•"/>
            </a:pPr>
            <a:r>
              <a:rPr lang="es-MX" dirty="0"/>
              <a:t>Sanitarios y señalética para personas en situación de riesgo</a:t>
            </a:r>
          </a:p>
        </p:txBody>
      </p:sp>
      <p:sp>
        <p:nvSpPr>
          <p:cNvPr id="24" name="CuadroTexto 23">
            <a:extLst>
              <a:ext uri="{FF2B5EF4-FFF2-40B4-BE49-F238E27FC236}">
                <a16:creationId xmlns:a16="http://schemas.microsoft.com/office/drawing/2014/main" id="{B205E6B3-EDFF-4462-A6B7-C1C86CA4F302}"/>
              </a:ext>
            </a:extLst>
          </p:cNvPr>
          <p:cNvSpPr txBox="1"/>
          <p:nvPr/>
        </p:nvSpPr>
        <p:spPr>
          <a:xfrm>
            <a:off x="216309" y="3540316"/>
            <a:ext cx="6844173" cy="369332"/>
          </a:xfrm>
          <a:prstGeom prst="rect">
            <a:avLst/>
          </a:prstGeom>
          <a:noFill/>
        </p:spPr>
        <p:txBody>
          <a:bodyPr wrap="square">
            <a:spAutoFit/>
          </a:bodyPr>
          <a:lstStyle/>
          <a:p>
            <a:pPr marL="285750" indent="-285750">
              <a:buFont typeface="Arial" panose="020B0604020202020204" pitchFamily="34" charset="0"/>
              <a:buChar char="•"/>
            </a:pPr>
            <a:r>
              <a:rPr lang="es-ES_tradnl" dirty="0"/>
              <a:t>Líneas peatonales</a:t>
            </a:r>
            <a:endParaRPr lang="es-MX" dirty="0"/>
          </a:p>
        </p:txBody>
      </p:sp>
      <p:sp>
        <p:nvSpPr>
          <p:cNvPr id="27" name="CuadroTexto 26">
            <a:extLst>
              <a:ext uri="{FF2B5EF4-FFF2-40B4-BE49-F238E27FC236}">
                <a16:creationId xmlns:a16="http://schemas.microsoft.com/office/drawing/2014/main" id="{D444ED81-5416-489B-8924-968269E4AF79}"/>
              </a:ext>
            </a:extLst>
          </p:cNvPr>
          <p:cNvSpPr txBox="1"/>
          <p:nvPr/>
        </p:nvSpPr>
        <p:spPr>
          <a:xfrm>
            <a:off x="216309" y="4223638"/>
            <a:ext cx="7553632" cy="369332"/>
          </a:xfrm>
          <a:prstGeom prst="rect">
            <a:avLst/>
          </a:prstGeom>
          <a:noFill/>
        </p:spPr>
        <p:txBody>
          <a:bodyPr wrap="square">
            <a:spAutoFit/>
          </a:bodyPr>
          <a:lstStyle/>
          <a:p>
            <a:pPr marL="285750" indent="-285750">
              <a:buFont typeface="Arial" panose="020B0604020202020204" pitchFamily="34" charset="0"/>
              <a:buChar char="•"/>
            </a:pPr>
            <a:r>
              <a:rPr lang="es-MX" dirty="0"/>
              <a:t>Señalética de Prohibición para fumar</a:t>
            </a:r>
          </a:p>
        </p:txBody>
      </p:sp>
      <p:pic>
        <p:nvPicPr>
          <p:cNvPr id="2050" name="Imagen 1">
            <a:extLst>
              <a:ext uri="{FF2B5EF4-FFF2-40B4-BE49-F238E27FC236}">
                <a16:creationId xmlns:a16="http://schemas.microsoft.com/office/drawing/2014/main" id="{5A1C91CC-6AC2-4EA6-BA27-388490F6A5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76300" cy="5905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Imagen 4" descr="Por concluir, rampas para discapacitados">
            <a:extLst>
              <a:ext uri="{FF2B5EF4-FFF2-40B4-BE49-F238E27FC236}">
                <a16:creationId xmlns:a16="http://schemas.microsoft.com/office/drawing/2014/main" id="{92C39008-1FC3-4965-8956-AD53537183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895350" cy="5810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27D8404-4521-4404-81E8-F89C276B78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76300" cy="59055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Por concluir, rampas para discapacitados">
            <a:extLst>
              <a:ext uri="{FF2B5EF4-FFF2-40B4-BE49-F238E27FC236}">
                <a16:creationId xmlns:a16="http://schemas.microsoft.com/office/drawing/2014/main" id="{D8EED285-6EE8-464A-9B48-9DA13482DB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895350" cy="5810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11" descr="5,730 imágenes, fotos de stock, objetos en 3D y vectores sobre Rampas para  discapacitados | Shutterstock">
            <a:extLst>
              <a:ext uri="{FF2B5EF4-FFF2-40B4-BE49-F238E27FC236}">
                <a16:creationId xmlns:a16="http://schemas.microsoft.com/office/drawing/2014/main" id="{0F740E17-873D-438C-8FDC-798FEBEB17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001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2055" name="Imagen 7">
            <a:extLst>
              <a:ext uri="{FF2B5EF4-FFF2-40B4-BE49-F238E27FC236}">
                <a16:creationId xmlns:a16="http://schemas.microsoft.com/office/drawing/2014/main" id="{F03D2456-82C3-4114-A457-54FEBE8966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6667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Imagen 2">
            <a:extLst>
              <a:ext uri="{FF2B5EF4-FFF2-40B4-BE49-F238E27FC236}">
                <a16:creationId xmlns:a16="http://schemas.microsoft.com/office/drawing/2014/main" id="{5B9F3E29-A8D1-4E74-A0FF-3A2C51E877A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2192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Imagen 9" descr="Hay Señales Fumar Icono Signo Prohibido Aislado Ilustración Del Vector  Vector de stock por ©MironovKonstantin 190461858">
            <a:extLst>
              <a:ext uri="{FF2B5EF4-FFF2-40B4-BE49-F238E27FC236}">
                <a16:creationId xmlns:a16="http://schemas.microsoft.com/office/drawing/2014/main" id="{68988306-E7D0-4EF5-950B-0D79C1642F0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876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Imagen 36" descr="Extintor Recargable 9 kg Clase ABC PQS">
            <a:extLst>
              <a:ext uri="{FF2B5EF4-FFF2-40B4-BE49-F238E27FC236}">
                <a16:creationId xmlns:a16="http://schemas.microsoft.com/office/drawing/2014/main" id="{3511A13C-276E-42F9-85A1-B15EF572403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59" name="Imagen 14" descr="Señalamiento | Extintor M | PROSIPSA">
            <a:extLst>
              <a:ext uri="{FF2B5EF4-FFF2-40B4-BE49-F238E27FC236}">
                <a16:creationId xmlns:a16="http://schemas.microsoft.com/office/drawing/2014/main" id="{A1A2D34B-99F7-4CCE-BEB0-793F93CDC62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7239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Imagen 17" descr="Botiquín de primeros auxiliosde lámina con pintura electro estática - Urrea  México">
            <a:extLst>
              <a:ext uri="{FF2B5EF4-FFF2-40B4-BE49-F238E27FC236}">
                <a16:creationId xmlns:a16="http://schemas.microsoft.com/office/drawing/2014/main" id="{6512FF91-B699-4467-B230-C288A7F45AF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0610A343-81FE-4FDB-BB86-4E90A855D4B8}"/>
              </a:ext>
            </a:extLst>
          </p:cNvPr>
          <p:cNvPicPr>
            <a:picLocks noChangeAspect="1"/>
          </p:cNvPicPr>
          <p:nvPr/>
        </p:nvPicPr>
        <p:blipFill>
          <a:blip r:embed="rId11"/>
          <a:stretch>
            <a:fillRect/>
          </a:stretch>
        </p:blipFill>
        <p:spPr>
          <a:xfrm>
            <a:off x="723900" y="2187331"/>
            <a:ext cx="1219306" cy="914479"/>
          </a:xfrm>
          <a:prstGeom prst="rect">
            <a:avLst/>
          </a:prstGeom>
        </p:spPr>
      </p:pic>
      <p:pic>
        <p:nvPicPr>
          <p:cNvPr id="4" name="Imagen 3">
            <a:extLst>
              <a:ext uri="{FF2B5EF4-FFF2-40B4-BE49-F238E27FC236}">
                <a16:creationId xmlns:a16="http://schemas.microsoft.com/office/drawing/2014/main" id="{D6A4E292-C6EB-40E5-ACB7-58BFD7E30FFE}"/>
              </a:ext>
            </a:extLst>
          </p:cNvPr>
          <p:cNvPicPr>
            <a:picLocks noChangeAspect="1"/>
          </p:cNvPicPr>
          <p:nvPr/>
        </p:nvPicPr>
        <p:blipFill>
          <a:blip r:embed="rId12"/>
          <a:stretch>
            <a:fillRect/>
          </a:stretch>
        </p:blipFill>
        <p:spPr>
          <a:xfrm>
            <a:off x="2536398" y="2156928"/>
            <a:ext cx="688908" cy="914479"/>
          </a:xfrm>
          <a:prstGeom prst="rect">
            <a:avLst/>
          </a:prstGeom>
        </p:spPr>
      </p:pic>
      <p:pic>
        <p:nvPicPr>
          <p:cNvPr id="23" name="Imagen 22">
            <a:extLst>
              <a:ext uri="{FF2B5EF4-FFF2-40B4-BE49-F238E27FC236}">
                <a16:creationId xmlns:a16="http://schemas.microsoft.com/office/drawing/2014/main" id="{913F9214-3EBB-431A-BE98-B69051D1C6E2}"/>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50090" y="3322643"/>
            <a:ext cx="1076960" cy="807720"/>
          </a:xfrm>
          <a:prstGeom prst="rect">
            <a:avLst/>
          </a:prstGeom>
          <a:noFill/>
          <a:ln>
            <a:noFill/>
          </a:ln>
        </p:spPr>
      </p:pic>
      <p:pic>
        <p:nvPicPr>
          <p:cNvPr id="5" name="Imagen 4">
            <a:extLst>
              <a:ext uri="{FF2B5EF4-FFF2-40B4-BE49-F238E27FC236}">
                <a16:creationId xmlns:a16="http://schemas.microsoft.com/office/drawing/2014/main" id="{69B9FDB6-832A-4174-B3C1-7ED1492327F8}"/>
              </a:ext>
            </a:extLst>
          </p:cNvPr>
          <p:cNvPicPr>
            <a:picLocks noChangeAspect="1"/>
          </p:cNvPicPr>
          <p:nvPr/>
        </p:nvPicPr>
        <p:blipFill>
          <a:blip r:embed="rId14"/>
          <a:stretch>
            <a:fillRect/>
          </a:stretch>
        </p:blipFill>
        <p:spPr>
          <a:xfrm>
            <a:off x="4474393" y="3912252"/>
            <a:ext cx="871804" cy="871804"/>
          </a:xfrm>
          <a:prstGeom prst="rect">
            <a:avLst/>
          </a:prstGeom>
        </p:spPr>
      </p:pic>
      <p:sp>
        <p:nvSpPr>
          <p:cNvPr id="26" name="CuadroTexto 25">
            <a:extLst>
              <a:ext uri="{FF2B5EF4-FFF2-40B4-BE49-F238E27FC236}">
                <a16:creationId xmlns:a16="http://schemas.microsoft.com/office/drawing/2014/main" id="{6D59650B-A5C4-4BC0-9B50-D6A9A894A384}"/>
              </a:ext>
            </a:extLst>
          </p:cNvPr>
          <p:cNvSpPr txBox="1"/>
          <p:nvPr/>
        </p:nvSpPr>
        <p:spPr>
          <a:xfrm>
            <a:off x="333375" y="4877331"/>
            <a:ext cx="4572000" cy="369332"/>
          </a:xfrm>
          <a:prstGeom prst="rect">
            <a:avLst/>
          </a:prstGeom>
          <a:noFill/>
        </p:spPr>
        <p:txBody>
          <a:bodyPr wrap="square">
            <a:spAutoFit/>
          </a:bodyPr>
          <a:lstStyle/>
          <a:p>
            <a:pPr marL="285750" indent="-285750">
              <a:buFont typeface="Arial" panose="020B0604020202020204" pitchFamily="34" charset="0"/>
              <a:buChar char="•"/>
            </a:pPr>
            <a:r>
              <a:rPr lang="es-MX" dirty="0"/>
              <a:t>Señalética y extintores vigentes</a:t>
            </a:r>
          </a:p>
        </p:txBody>
      </p:sp>
      <p:pic>
        <p:nvPicPr>
          <p:cNvPr id="29" name="Imagen 28" descr="Extintor Recargable 9 kg Clase ABC PQS">
            <a:extLst>
              <a:ext uri="{FF2B5EF4-FFF2-40B4-BE49-F238E27FC236}">
                <a16:creationId xmlns:a16="http://schemas.microsoft.com/office/drawing/2014/main" id="{F1945F9E-97B2-4D78-9118-C7288C98A057}"/>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90682" y="4855708"/>
            <a:ext cx="762635" cy="762635"/>
          </a:xfrm>
          <a:prstGeom prst="rect">
            <a:avLst/>
          </a:prstGeom>
          <a:noFill/>
          <a:ln>
            <a:noFill/>
          </a:ln>
        </p:spPr>
      </p:pic>
      <p:pic>
        <p:nvPicPr>
          <p:cNvPr id="8" name="Imagen 7">
            <a:extLst>
              <a:ext uri="{FF2B5EF4-FFF2-40B4-BE49-F238E27FC236}">
                <a16:creationId xmlns:a16="http://schemas.microsoft.com/office/drawing/2014/main" id="{7547F799-BDF5-4231-891D-36136B9FB5C6}"/>
              </a:ext>
            </a:extLst>
          </p:cNvPr>
          <p:cNvPicPr>
            <a:picLocks noChangeAspect="1"/>
          </p:cNvPicPr>
          <p:nvPr/>
        </p:nvPicPr>
        <p:blipFill>
          <a:blip r:embed="rId15"/>
          <a:stretch>
            <a:fillRect/>
          </a:stretch>
        </p:blipFill>
        <p:spPr>
          <a:xfrm>
            <a:off x="5191891" y="4877331"/>
            <a:ext cx="719390" cy="719390"/>
          </a:xfrm>
          <a:prstGeom prst="rect">
            <a:avLst/>
          </a:prstGeom>
        </p:spPr>
      </p:pic>
      <p:sp>
        <p:nvSpPr>
          <p:cNvPr id="30" name="CuadroTexto 29">
            <a:extLst>
              <a:ext uri="{FF2B5EF4-FFF2-40B4-BE49-F238E27FC236}">
                <a16:creationId xmlns:a16="http://schemas.microsoft.com/office/drawing/2014/main" id="{1175C499-7244-4E04-A989-B4CA14340F2D}"/>
              </a:ext>
            </a:extLst>
          </p:cNvPr>
          <p:cNvSpPr txBox="1"/>
          <p:nvPr/>
        </p:nvSpPr>
        <p:spPr>
          <a:xfrm>
            <a:off x="333375" y="5596721"/>
            <a:ext cx="4572000" cy="369332"/>
          </a:xfrm>
          <a:prstGeom prst="rect">
            <a:avLst/>
          </a:prstGeom>
          <a:noFill/>
        </p:spPr>
        <p:txBody>
          <a:bodyPr wrap="square">
            <a:spAutoFit/>
          </a:bodyPr>
          <a:lstStyle/>
          <a:p>
            <a:pPr marL="285750" indent="-285750">
              <a:buFont typeface="Arial" panose="020B0604020202020204" pitchFamily="34" charset="0"/>
              <a:buChar char="•"/>
            </a:pPr>
            <a:r>
              <a:rPr lang="es-ES_tradnl" dirty="0"/>
              <a:t>Botiquín con material </a:t>
            </a:r>
            <a:endParaRPr lang="es-MX" dirty="0"/>
          </a:p>
        </p:txBody>
      </p:sp>
      <p:pic>
        <p:nvPicPr>
          <p:cNvPr id="10" name="Imagen 9">
            <a:extLst>
              <a:ext uri="{FF2B5EF4-FFF2-40B4-BE49-F238E27FC236}">
                <a16:creationId xmlns:a16="http://schemas.microsoft.com/office/drawing/2014/main" id="{67904575-9E6A-47CA-8875-8DD1B1D78A2D}"/>
              </a:ext>
            </a:extLst>
          </p:cNvPr>
          <p:cNvPicPr>
            <a:picLocks noChangeAspect="1"/>
          </p:cNvPicPr>
          <p:nvPr/>
        </p:nvPicPr>
        <p:blipFill>
          <a:blip r:embed="rId16"/>
          <a:stretch>
            <a:fillRect/>
          </a:stretch>
        </p:blipFill>
        <p:spPr>
          <a:xfrm>
            <a:off x="3337168" y="5555593"/>
            <a:ext cx="853514" cy="853514"/>
          </a:xfrm>
          <a:prstGeom prst="rect">
            <a:avLst/>
          </a:prstGeom>
        </p:spPr>
      </p:pic>
    </p:spTree>
    <p:extLst>
      <p:ext uri="{BB962C8B-B14F-4D97-AF65-F5344CB8AC3E}">
        <p14:creationId xmlns:p14="http://schemas.microsoft.com/office/powerpoint/2010/main" val="17380101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C1C7C05-3344-4A0F-8292-5F1FA8EE32F8}"/>
              </a:ext>
            </a:extLst>
          </p:cNvPr>
          <p:cNvSpPr txBox="1"/>
          <p:nvPr/>
        </p:nvSpPr>
        <p:spPr>
          <a:xfrm>
            <a:off x="455375" y="1511019"/>
            <a:ext cx="7784057" cy="1708160"/>
          </a:xfrm>
          <a:prstGeom prst="rect">
            <a:avLst/>
          </a:prstGeom>
          <a:noFill/>
        </p:spPr>
        <p:txBody>
          <a:bodyPr wrap="square" rtlCol="0">
            <a:spAutoFit/>
          </a:bodyPr>
          <a:lstStyle/>
          <a:p>
            <a:pPr marL="285750" indent="-285750" algn="just">
              <a:buFont typeface="Arial" panose="020B0604020202020204" pitchFamily="34" charset="0"/>
              <a:buChar char="•"/>
            </a:pPr>
            <a:r>
              <a:rPr lang="es-MX" sz="1500" dirty="0"/>
              <a:t>Se solicitó a los enlaces un informe sobre elementos faltantes</a:t>
            </a:r>
          </a:p>
          <a:p>
            <a:pPr marL="285750" indent="-285750" algn="just">
              <a:buFont typeface="Arial" panose="020B0604020202020204" pitchFamily="34" charset="0"/>
              <a:buChar char="•"/>
            </a:pPr>
            <a:r>
              <a:rPr lang="es-MX" sz="1500" dirty="0"/>
              <a:t>Se generó una tabla por sitio  </a:t>
            </a:r>
          </a:p>
          <a:p>
            <a:pPr marL="285750" indent="-285750" algn="just">
              <a:buFont typeface="Arial" panose="020B0604020202020204" pitchFamily="34" charset="0"/>
              <a:buChar char="•"/>
            </a:pPr>
            <a:r>
              <a:rPr lang="es-MX" sz="1500" dirty="0"/>
              <a:t>Se realizó el requerimiento de insumos, mobiliario y reparaciones CILND/212/2025</a:t>
            </a:r>
          </a:p>
          <a:p>
            <a:pPr algn="just"/>
            <a:endParaRPr lang="es-MX" sz="1500" dirty="0"/>
          </a:p>
          <a:p>
            <a:pPr marL="285750" indent="-285750" algn="just">
              <a:buFont typeface="Arial" panose="020B0604020202020204" pitchFamily="34" charset="0"/>
              <a:buChar char="•"/>
            </a:pPr>
            <a:r>
              <a:rPr lang="es-MX" sz="1500" b="1" dirty="0"/>
              <a:t>Sillas de ruedas serían útiles para la auditoria.</a:t>
            </a:r>
          </a:p>
          <a:p>
            <a:pPr marL="285750" indent="-285750" algn="just">
              <a:buFont typeface="Arial" panose="020B0604020202020204" pitchFamily="34" charset="0"/>
              <a:buChar char="•"/>
            </a:pPr>
            <a:r>
              <a:rPr lang="es-MX" sz="1500" b="1" dirty="0"/>
              <a:t>Unidad 7 no es propiedad de la FGEQ</a:t>
            </a:r>
          </a:p>
          <a:p>
            <a:pPr algn="just"/>
            <a:endParaRPr lang="es-MX" sz="1500" dirty="0"/>
          </a:p>
        </p:txBody>
      </p:sp>
      <p:sp>
        <p:nvSpPr>
          <p:cNvPr id="5" name="CuadroTexto 4">
            <a:extLst>
              <a:ext uri="{FF2B5EF4-FFF2-40B4-BE49-F238E27FC236}">
                <a16:creationId xmlns:a16="http://schemas.microsoft.com/office/drawing/2014/main" id="{E7958AE6-529D-4D1F-8EDD-B95DD8C7E597}"/>
              </a:ext>
            </a:extLst>
          </p:cNvPr>
          <p:cNvSpPr txBox="1"/>
          <p:nvPr/>
        </p:nvSpPr>
        <p:spPr>
          <a:xfrm>
            <a:off x="455375" y="3464073"/>
            <a:ext cx="7693269" cy="923330"/>
          </a:xfrm>
          <a:prstGeom prst="rect">
            <a:avLst/>
          </a:prstGeom>
          <a:noFill/>
        </p:spPr>
        <p:txBody>
          <a:bodyPr wrap="square">
            <a:spAutoFit/>
          </a:bodyPr>
          <a:lstStyle/>
          <a:p>
            <a:pPr algn="just"/>
            <a:r>
              <a:rPr lang="es-MX" b="1" dirty="0"/>
              <a:t>6</a:t>
            </a:r>
            <a:r>
              <a:rPr lang="es-MX" dirty="0"/>
              <a:t>. Se solicitó fecha para auditoria interna a Consultoría J&amp;E – </a:t>
            </a:r>
            <a:r>
              <a:rPr lang="es-MX" b="1" dirty="0"/>
              <a:t>solicitar realizar una última revisión de las carpetas de forma previa, la cual esta agendada para  el 18 de marzo de 2025, a las 10:00 horas.</a:t>
            </a:r>
            <a:endParaRPr lang="es-MX" dirty="0"/>
          </a:p>
        </p:txBody>
      </p:sp>
    </p:spTree>
    <p:extLst>
      <p:ext uri="{BB962C8B-B14F-4D97-AF65-F5344CB8AC3E}">
        <p14:creationId xmlns:p14="http://schemas.microsoft.com/office/powerpoint/2010/main" val="2660690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88758" y="3053976"/>
            <a:ext cx="8470231" cy="914994"/>
          </a:xfrm>
          <a:prstGeom prst="rect">
            <a:avLst/>
          </a:prstGeom>
        </p:spPr>
        <p:txBody>
          <a:bodyPr wrap="square">
            <a:spAutoFit/>
          </a:bodyPr>
          <a:lstStyle/>
          <a:p>
            <a:pPr algn="ctr">
              <a:lnSpc>
                <a:spcPct val="115000"/>
              </a:lnSpc>
              <a:spcAft>
                <a:spcPts val="0"/>
              </a:spcAft>
            </a:pPr>
            <a:r>
              <a:rPr lang="es-ES" sz="5000" b="1" dirty="0">
                <a:latin typeface="Myriad Pro" panose="020B0503030403020204" pitchFamily="34" charset="0"/>
                <a:ea typeface="Times New Roman" panose="02020603050405020304" pitchFamily="18" charset="0"/>
                <a:cs typeface="Arial" panose="020B0604020202020204" pitchFamily="34" charset="0"/>
              </a:rPr>
              <a:t>Gracias </a:t>
            </a:r>
            <a:endParaRPr lang="es-ES" sz="5000" dirty="0">
              <a:latin typeface="Myriad Pro" panose="020B0503030403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00312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idx="4294967295"/>
          </p:nvPr>
        </p:nvSpPr>
        <p:spPr>
          <a:xfrm>
            <a:off x="803787" y="652206"/>
            <a:ext cx="7772400" cy="2387600"/>
          </a:xfrm>
        </p:spPr>
        <p:txBody>
          <a:bodyPr>
            <a:normAutofit/>
          </a:bodyPr>
          <a:lstStyle/>
          <a:p>
            <a:pPr algn="ctr"/>
            <a:r>
              <a:rPr lang="es-MX" sz="5000" b="1" dirty="0">
                <a:solidFill>
                  <a:schemeClr val="tx2">
                    <a:lumMod val="50000"/>
                  </a:schemeClr>
                </a:solidFill>
                <a:latin typeface="Myriad Pro" panose="020B0503030403020204" pitchFamily="34" charset="0"/>
              </a:rPr>
              <a:t>3. 	Orden del día </a:t>
            </a:r>
          </a:p>
        </p:txBody>
      </p:sp>
      <p:sp>
        <p:nvSpPr>
          <p:cNvPr id="5" name="CuadroTexto 4">
            <a:extLst>
              <a:ext uri="{FF2B5EF4-FFF2-40B4-BE49-F238E27FC236}">
                <a16:creationId xmlns:a16="http://schemas.microsoft.com/office/drawing/2014/main" id="{4704C6AC-84BC-415D-802F-A27D57C39B08}"/>
              </a:ext>
            </a:extLst>
          </p:cNvPr>
          <p:cNvSpPr txBox="1"/>
          <p:nvPr/>
        </p:nvSpPr>
        <p:spPr>
          <a:xfrm>
            <a:off x="803787" y="2655048"/>
            <a:ext cx="7602583" cy="2554545"/>
          </a:xfrm>
          <a:prstGeom prst="rect">
            <a:avLst/>
          </a:prstGeom>
          <a:noFill/>
        </p:spPr>
        <p:txBody>
          <a:bodyPr wrap="square" rtlCol="0">
            <a:spAutoFit/>
          </a:bodyPr>
          <a:lstStyle/>
          <a:p>
            <a:pPr marL="342900" indent="-342900">
              <a:buAutoNum type="arabicPeriod"/>
            </a:pPr>
            <a:r>
              <a:rPr lang="es-MX" sz="2000" dirty="0">
                <a:latin typeface="Myriad Pro" panose="020B0503030403020204"/>
              </a:rPr>
              <a:t>Mensaje de bienvenida</a:t>
            </a:r>
          </a:p>
          <a:p>
            <a:pPr marL="342900" indent="-342900">
              <a:buAutoNum type="arabicPeriod"/>
            </a:pPr>
            <a:r>
              <a:rPr lang="es-MX" sz="2000" dirty="0">
                <a:latin typeface="Myriad Pro" panose="020B0503030403020204"/>
              </a:rPr>
              <a:t>Pase de lista y verificación de quorum legal </a:t>
            </a:r>
          </a:p>
          <a:p>
            <a:pPr marL="342900" indent="-342900">
              <a:buAutoNum type="arabicPeriod"/>
            </a:pPr>
            <a:r>
              <a:rPr lang="es-MX" sz="2000" dirty="0">
                <a:latin typeface="Myriad Pro" panose="020B0503030403020204"/>
              </a:rPr>
              <a:t>Aprobación del orden del día </a:t>
            </a:r>
          </a:p>
          <a:p>
            <a:pPr marL="342900" indent="-342900">
              <a:buAutoNum type="arabicPeriod"/>
            </a:pPr>
            <a:r>
              <a:rPr lang="es-MX" sz="2000" dirty="0">
                <a:latin typeface="Myriad Pro" panose="020B0503030403020204"/>
              </a:rPr>
              <a:t>Cumplimiento de acuerdos del Comité </a:t>
            </a:r>
          </a:p>
          <a:p>
            <a:pPr marL="342900" indent="-342900">
              <a:buAutoNum type="arabicPeriod"/>
            </a:pPr>
            <a:r>
              <a:rPr lang="es-MX" sz="2000" dirty="0">
                <a:latin typeface="Myriad Pro" panose="020B0503030403020204"/>
              </a:rPr>
              <a:t>Informe de Contraloría sobre casos de acoso y hostigamiento </a:t>
            </a:r>
          </a:p>
          <a:p>
            <a:pPr marL="342900" indent="-342900">
              <a:buAutoNum type="arabicPeriod"/>
            </a:pPr>
            <a:r>
              <a:rPr lang="es-MX" sz="2000" dirty="0">
                <a:latin typeface="Myriad Pro" panose="020B0503030403020204"/>
              </a:rPr>
              <a:t>Informe de asuntos del conocimiento de la Ombudsman </a:t>
            </a:r>
          </a:p>
          <a:p>
            <a:pPr marL="342900" indent="-342900">
              <a:buAutoNum type="arabicPeriod"/>
            </a:pPr>
            <a:r>
              <a:rPr lang="es-MX" sz="2000" dirty="0">
                <a:latin typeface="Myriad Pro" panose="020B0503030403020204"/>
              </a:rPr>
              <a:t>Asuntos Generales </a:t>
            </a:r>
          </a:p>
          <a:p>
            <a:pPr marL="342900" indent="-342900">
              <a:buAutoNum type="arabicPeriod"/>
            </a:pPr>
            <a:r>
              <a:rPr lang="es-MX" sz="2000" dirty="0">
                <a:latin typeface="Myriad Pro" panose="020B0503030403020204"/>
              </a:rPr>
              <a:t>Cierre de Sesión </a:t>
            </a:r>
          </a:p>
        </p:txBody>
      </p:sp>
    </p:spTree>
    <p:extLst>
      <p:ext uri="{BB962C8B-B14F-4D97-AF65-F5344CB8AC3E}">
        <p14:creationId xmlns:p14="http://schemas.microsoft.com/office/powerpoint/2010/main" val="3774916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781332" y="2247379"/>
            <a:ext cx="77724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5000" b="1" dirty="0">
                <a:solidFill>
                  <a:schemeClr val="tx2">
                    <a:lumMod val="50000"/>
                  </a:schemeClr>
                </a:solidFill>
                <a:latin typeface="Myriad Pro" panose="020B0503030403020204" pitchFamily="34" charset="0"/>
              </a:rPr>
              <a:t>4. Informe de cumplimiento de acuerdos</a:t>
            </a:r>
          </a:p>
        </p:txBody>
      </p:sp>
    </p:spTree>
    <p:extLst>
      <p:ext uri="{BB962C8B-B14F-4D97-AF65-F5344CB8AC3E}">
        <p14:creationId xmlns:p14="http://schemas.microsoft.com/office/powerpoint/2010/main" val="3533381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C8EF2563-551F-45CB-B5EA-FC7C380ECBED}"/>
              </a:ext>
            </a:extLst>
          </p:cNvPr>
          <p:cNvGraphicFramePr>
            <a:graphicFrameLocks noGrp="1"/>
          </p:cNvGraphicFramePr>
          <p:nvPr>
            <p:extLst>
              <p:ext uri="{D42A27DB-BD31-4B8C-83A1-F6EECF244321}">
                <p14:modId xmlns:p14="http://schemas.microsoft.com/office/powerpoint/2010/main" val="600353748"/>
              </p:ext>
            </p:extLst>
          </p:nvPr>
        </p:nvGraphicFramePr>
        <p:xfrm>
          <a:off x="514349" y="1237850"/>
          <a:ext cx="7886700" cy="2375181"/>
        </p:xfrm>
        <a:graphic>
          <a:graphicData uri="http://schemas.openxmlformats.org/drawingml/2006/table">
            <a:tbl>
              <a:tblPr/>
              <a:tblGrid>
                <a:gridCol w="1112266">
                  <a:extLst>
                    <a:ext uri="{9D8B030D-6E8A-4147-A177-3AD203B41FA5}">
                      <a16:colId xmlns:a16="http://schemas.microsoft.com/office/drawing/2014/main" val="23595576"/>
                    </a:ext>
                  </a:extLst>
                </a:gridCol>
                <a:gridCol w="3385689">
                  <a:extLst>
                    <a:ext uri="{9D8B030D-6E8A-4147-A177-3AD203B41FA5}">
                      <a16:colId xmlns:a16="http://schemas.microsoft.com/office/drawing/2014/main" val="2973304730"/>
                    </a:ext>
                  </a:extLst>
                </a:gridCol>
                <a:gridCol w="1115933">
                  <a:extLst>
                    <a:ext uri="{9D8B030D-6E8A-4147-A177-3AD203B41FA5}">
                      <a16:colId xmlns:a16="http://schemas.microsoft.com/office/drawing/2014/main" val="2484909459"/>
                    </a:ext>
                  </a:extLst>
                </a:gridCol>
                <a:gridCol w="2272812">
                  <a:extLst>
                    <a:ext uri="{9D8B030D-6E8A-4147-A177-3AD203B41FA5}">
                      <a16:colId xmlns:a16="http://schemas.microsoft.com/office/drawing/2014/main" val="1095574377"/>
                    </a:ext>
                  </a:extLst>
                </a:gridCol>
              </a:tblGrid>
              <a:tr h="173646">
                <a:tc>
                  <a:txBody>
                    <a:bodyPr/>
                    <a:lstStyle/>
                    <a:p>
                      <a:pPr algn="ctr" fontAlgn="ctr"/>
                      <a:r>
                        <a:rPr lang="es-MX" sz="1100" b="1" i="0" u="none" strike="noStrike" dirty="0">
                          <a:solidFill>
                            <a:schemeClr val="bg1"/>
                          </a:solidFill>
                          <a:effectLst/>
                          <a:latin typeface="Myriad Pro" panose="020B0503030403020204"/>
                        </a:rPr>
                        <a:t>Número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Acuerdo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Responsable</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Estatus </a:t>
                      </a:r>
                    </a:p>
                  </a:txBody>
                  <a:tcPr marL="9171" marR="9171" marT="91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638226252"/>
                  </a:ext>
                </a:extLst>
              </a:tr>
              <a:tr h="832550">
                <a:tc>
                  <a:txBody>
                    <a:bodyPr/>
                    <a:lstStyle/>
                    <a:p>
                      <a:pPr algn="ctr" fontAlgn="ctr"/>
                      <a:r>
                        <a:rPr lang="es-MX" sz="1100" b="1" i="0" u="none" strike="noStrike" dirty="0">
                          <a:solidFill>
                            <a:srgbClr val="222222"/>
                          </a:solidFill>
                          <a:effectLst/>
                          <a:latin typeface="Myriad Pro" panose="020B0503030403020204"/>
                        </a:rPr>
                        <a:t>Tercero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MX" sz="1100" b="0" i="0" u="none" strike="noStrike" dirty="0">
                          <a:solidFill>
                            <a:srgbClr val="222222"/>
                          </a:solidFill>
                          <a:effectLst/>
                          <a:latin typeface="Myriad Pro" panose="020B0503030403020204"/>
                        </a:rPr>
                        <a:t>Generar un programa de capacitación cada 2 años, de manera conjunta DJVI e ISPC, en el cual se consideren las necesidades operativas de las áreas sustantivas y administrativas.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Myriad Pro" panose="020B0503030403020204"/>
                        </a:rPr>
                        <a:t>DJVI-ISPC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dirty="0">
                          <a:solidFill>
                            <a:srgbClr val="000000"/>
                          </a:solidFill>
                          <a:effectLst/>
                          <a:latin typeface="Myriad Pro" panose="020B0503030403020204"/>
                        </a:rPr>
                        <a:t>Pendiente</a:t>
                      </a:r>
                    </a:p>
                    <a:p>
                      <a:pPr algn="ctr" fontAlgn="ctr"/>
                      <a:r>
                        <a:rPr lang="es-MX" sz="1100" b="0" i="0" u="none" strike="noStrike" dirty="0">
                          <a:solidFill>
                            <a:srgbClr val="000000"/>
                          </a:solidFill>
                          <a:effectLst/>
                          <a:latin typeface="Myriad Pro" panose="020B0503030403020204"/>
                        </a:rPr>
                        <a:t>En espera de oferta de la Secretaría de las Mujeres</a:t>
                      </a:r>
                      <a:br>
                        <a:rPr lang="es-MX" sz="1100" b="0" i="0" u="none" strike="noStrike" dirty="0">
                          <a:solidFill>
                            <a:srgbClr val="000000"/>
                          </a:solidFill>
                          <a:effectLst/>
                          <a:latin typeface="Myriad Pro" panose="020B0503030403020204"/>
                        </a:rPr>
                      </a:br>
                      <a:r>
                        <a:rPr lang="es-MX" sz="1100" b="0" i="0" u="none" strike="noStrike" dirty="0">
                          <a:solidFill>
                            <a:srgbClr val="000000"/>
                          </a:solidFill>
                          <a:effectLst/>
                          <a:latin typeface="Myriad Pro" panose="020B0503030403020204"/>
                        </a:rPr>
                        <a:t>La capacitación se debe proyectar a</a:t>
                      </a:r>
                      <a:br>
                        <a:rPr lang="es-MX" sz="1100" b="0" i="0" u="none" strike="noStrike" dirty="0">
                          <a:solidFill>
                            <a:srgbClr val="000000"/>
                          </a:solidFill>
                          <a:effectLst/>
                          <a:latin typeface="Myriad Pro" panose="020B0503030403020204"/>
                        </a:rPr>
                      </a:br>
                      <a:r>
                        <a:rPr lang="es-MX" sz="1100" b="0" i="0" u="none" strike="noStrike" dirty="0">
                          <a:solidFill>
                            <a:srgbClr val="000000"/>
                          </a:solidFill>
                          <a:effectLst/>
                          <a:latin typeface="Myriad Pro" panose="020B0503030403020204"/>
                        </a:rPr>
                        <a:t> 2027 para  auditoria de vigilancia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4797614"/>
                  </a:ext>
                </a:extLst>
              </a:tr>
              <a:tr h="1326467">
                <a:tc>
                  <a:txBody>
                    <a:bodyPr/>
                    <a:lstStyle/>
                    <a:p>
                      <a:pPr algn="ctr" fontAlgn="ctr"/>
                      <a:r>
                        <a:rPr lang="es-MX" sz="1100" b="1" i="0" u="none" strike="noStrike">
                          <a:solidFill>
                            <a:srgbClr val="222222"/>
                          </a:solidFill>
                          <a:effectLst/>
                          <a:latin typeface="Myriad Pro" panose="020B0503030403020204"/>
                        </a:rPr>
                        <a:t>Cuarto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MX" sz="1100" b="0" i="0" u="none" strike="noStrike" dirty="0">
                          <a:solidFill>
                            <a:srgbClr val="222222"/>
                          </a:solidFill>
                          <a:effectLst/>
                          <a:latin typeface="Myriad Pro" panose="020B0503030403020204"/>
                        </a:rPr>
                        <a:t>DJVI y DA realizarán acercamiento con la Secretaría Técnica para lograr la actualización del Programa de Protección Civil (Edificio Central) y las acciones que deriven del mismo, así como identificar las necesidades para contar con  Programas de Protección Civil en cada sitio,  proyectando  presupuestalmente de manera paulatina.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Myriad Pro" panose="020B0503030403020204"/>
                        </a:rPr>
                        <a:t>DJVI-DA-ST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dirty="0">
                          <a:solidFill>
                            <a:srgbClr val="000000"/>
                          </a:solidFill>
                          <a:effectLst/>
                          <a:latin typeface="Myriad Pro" panose="020B0503030403020204"/>
                        </a:rPr>
                        <a:t>Cumplido</a:t>
                      </a:r>
                    </a:p>
                    <a:p>
                      <a:pPr algn="ctr" fontAlgn="ctr"/>
                      <a:r>
                        <a:rPr lang="es-MX" sz="1100" b="0" i="0" u="none" strike="noStrike" dirty="0">
                          <a:solidFill>
                            <a:srgbClr val="000000"/>
                          </a:solidFill>
                          <a:effectLst/>
                          <a:latin typeface="Myriad Pro" panose="020B0503030403020204"/>
                        </a:rPr>
                        <a:t>24 de enero 2025 </a:t>
                      </a:r>
                    </a:p>
                    <a:p>
                      <a:pPr algn="ctr" fontAlgn="ctr"/>
                      <a:endParaRPr lang="es-MX" sz="1100" b="0" i="0" u="none" strike="noStrike" dirty="0">
                        <a:solidFill>
                          <a:srgbClr val="000000"/>
                        </a:solidFill>
                        <a:effectLst/>
                        <a:latin typeface="Myriad Pro" panose="020B0503030403020204"/>
                      </a:endParaRPr>
                    </a:p>
                    <a:p>
                      <a:pPr algn="ctr" fontAlgn="ctr"/>
                      <a:r>
                        <a:rPr lang="es-MX" sz="1100" b="0" i="0" u="none" strike="noStrike" dirty="0">
                          <a:solidFill>
                            <a:srgbClr val="000000"/>
                          </a:solidFill>
                          <a:effectLst/>
                          <a:latin typeface="Myriad Pro" panose="020B0503030403020204"/>
                        </a:rPr>
                        <a:t>Oficio OFG- 858/2024</a:t>
                      </a:r>
                    </a:p>
                    <a:p>
                      <a:pPr algn="ctr" fontAlgn="ctr"/>
                      <a:r>
                        <a:rPr lang="es-MX" sz="1100" b="0" i="0" u="none" strike="noStrike" dirty="0">
                          <a:solidFill>
                            <a:srgbClr val="000000"/>
                          </a:solidFill>
                          <a:effectLst/>
                          <a:latin typeface="Myriad Pro" panose="020B0503030403020204"/>
                        </a:rPr>
                        <a:t>Designa como responsable el Licdo. Alejandro González Arredondo, Subdirector de Servicios Periciales </a:t>
                      </a:r>
                    </a:p>
                    <a:p>
                      <a:pPr algn="ctr" fontAlgn="ctr"/>
                      <a:endParaRPr lang="es-MX" sz="1100" b="0" i="0" u="none" strike="noStrike" dirty="0">
                        <a:solidFill>
                          <a:srgbClr val="000000"/>
                        </a:solidFill>
                        <a:effectLst/>
                        <a:latin typeface="Myriad Pro" panose="020B0503030403020204"/>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5843288"/>
                  </a:ext>
                </a:extLst>
              </a:tr>
            </a:tbl>
          </a:graphicData>
        </a:graphic>
      </p:graphicFrame>
      <p:sp>
        <p:nvSpPr>
          <p:cNvPr id="4" name="CuadroTexto 3">
            <a:extLst>
              <a:ext uri="{FF2B5EF4-FFF2-40B4-BE49-F238E27FC236}">
                <a16:creationId xmlns:a16="http://schemas.microsoft.com/office/drawing/2014/main" id="{74BFDA6D-4B98-4AC6-962F-4B494566271D}"/>
              </a:ext>
            </a:extLst>
          </p:cNvPr>
          <p:cNvSpPr txBox="1"/>
          <p:nvPr/>
        </p:nvSpPr>
        <p:spPr>
          <a:xfrm>
            <a:off x="1292720" y="788884"/>
            <a:ext cx="6901962" cy="477054"/>
          </a:xfrm>
          <a:prstGeom prst="rect">
            <a:avLst/>
          </a:prstGeom>
          <a:noFill/>
        </p:spPr>
        <p:txBody>
          <a:bodyPr wrap="square" rtlCol="0">
            <a:spAutoFit/>
          </a:bodyPr>
          <a:lstStyle/>
          <a:p>
            <a:pPr algn="ctr"/>
            <a:r>
              <a:rPr lang="es-MX" sz="2500" b="1" dirty="0">
                <a:latin typeface="Myriad Pro" panose="020B0503030403020204"/>
              </a:rPr>
              <a:t>3a Sesión Ordinaria 2024</a:t>
            </a:r>
          </a:p>
        </p:txBody>
      </p:sp>
      <p:sp>
        <p:nvSpPr>
          <p:cNvPr id="3" name="CuadroTexto 2">
            <a:extLst>
              <a:ext uri="{FF2B5EF4-FFF2-40B4-BE49-F238E27FC236}">
                <a16:creationId xmlns:a16="http://schemas.microsoft.com/office/drawing/2014/main" id="{A304BAF7-9A69-445E-8E55-87B156C35227}"/>
              </a:ext>
            </a:extLst>
          </p:cNvPr>
          <p:cNvSpPr txBox="1"/>
          <p:nvPr/>
        </p:nvSpPr>
        <p:spPr>
          <a:xfrm>
            <a:off x="240321" y="6008436"/>
            <a:ext cx="4217378" cy="646331"/>
          </a:xfrm>
          <a:prstGeom prst="rect">
            <a:avLst/>
          </a:prstGeom>
          <a:noFill/>
        </p:spPr>
        <p:txBody>
          <a:bodyPr wrap="square" rtlCol="0">
            <a:spAutoFit/>
          </a:bodyPr>
          <a:lstStyle/>
          <a:p>
            <a:r>
              <a:rPr lang="es-MX" sz="900" dirty="0"/>
              <a:t>DJVI. Dirección </a:t>
            </a:r>
            <a:r>
              <a:rPr lang="es-MX" sz="900" b="0" i="0" u="none" strike="noStrike" dirty="0">
                <a:solidFill>
                  <a:srgbClr val="222222"/>
                </a:solidFill>
                <a:effectLst/>
                <a:latin typeface="Myriad Pro" panose="020B0503030403020204"/>
              </a:rPr>
              <a:t>Jurídica y de Vinculación Institucional </a:t>
            </a:r>
          </a:p>
          <a:p>
            <a:r>
              <a:rPr lang="es-MX" sz="900" dirty="0">
                <a:solidFill>
                  <a:srgbClr val="222222"/>
                </a:solidFill>
                <a:latin typeface="Myriad Pro" panose="020B0503030403020204"/>
              </a:rPr>
              <a:t>DA. Dirección de Administración </a:t>
            </a:r>
          </a:p>
          <a:p>
            <a:r>
              <a:rPr lang="es-MX" sz="900" dirty="0">
                <a:solidFill>
                  <a:srgbClr val="222222"/>
                </a:solidFill>
                <a:latin typeface="Myriad Pro" panose="020B0503030403020204"/>
              </a:rPr>
              <a:t>ISPC. Instituto del Servicio Profesional de Carrera </a:t>
            </a:r>
          </a:p>
          <a:p>
            <a:r>
              <a:rPr lang="es-MX" sz="900" dirty="0">
                <a:solidFill>
                  <a:srgbClr val="222222"/>
                </a:solidFill>
                <a:latin typeface="Myriad Pro" panose="020B0503030403020204"/>
              </a:rPr>
              <a:t>ST. Secretaría Técnica </a:t>
            </a:r>
            <a:endParaRPr lang="es-MX" sz="900" dirty="0"/>
          </a:p>
        </p:txBody>
      </p:sp>
      <p:pic>
        <p:nvPicPr>
          <p:cNvPr id="9" name="Imagen 8">
            <a:extLst>
              <a:ext uri="{FF2B5EF4-FFF2-40B4-BE49-F238E27FC236}">
                <a16:creationId xmlns:a16="http://schemas.microsoft.com/office/drawing/2014/main" id="{CEFCDB1D-5DD4-4421-9B36-6759591F60EC}"/>
              </a:ext>
            </a:extLst>
          </p:cNvPr>
          <p:cNvPicPr>
            <a:picLocks noChangeAspect="1"/>
          </p:cNvPicPr>
          <p:nvPr/>
        </p:nvPicPr>
        <p:blipFill>
          <a:blip r:embed="rId2"/>
          <a:stretch>
            <a:fillRect/>
          </a:stretch>
        </p:blipFill>
        <p:spPr>
          <a:xfrm>
            <a:off x="3678740" y="3672023"/>
            <a:ext cx="2295927" cy="3041736"/>
          </a:xfrm>
          <a:prstGeom prst="rect">
            <a:avLst/>
          </a:prstGeom>
        </p:spPr>
      </p:pic>
      <p:sp>
        <p:nvSpPr>
          <p:cNvPr id="5" name="CuadroTexto 4">
            <a:extLst>
              <a:ext uri="{FF2B5EF4-FFF2-40B4-BE49-F238E27FC236}">
                <a16:creationId xmlns:a16="http://schemas.microsoft.com/office/drawing/2014/main" id="{1CD25DFF-4801-4705-A724-C29FBEB56E33}"/>
              </a:ext>
            </a:extLst>
          </p:cNvPr>
          <p:cNvSpPr txBox="1"/>
          <p:nvPr/>
        </p:nvSpPr>
        <p:spPr>
          <a:xfrm>
            <a:off x="6253316" y="3854245"/>
            <a:ext cx="2147733" cy="2292935"/>
          </a:xfrm>
          <a:prstGeom prst="rect">
            <a:avLst/>
          </a:prstGeom>
          <a:noFill/>
        </p:spPr>
        <p:txBody>
          <a:bodyPr wrap="square" rtlCol="0">
            <a:spAutoFit/>
          </a:bodyPr>
          <a:lstStyle/>
          <a:p>
            <a:pPr marL="171450" indent="-171450" algn="just">
              <a:buFont typeface="Arial" panose="020B0604020202020204" pitchFamily="34" charset="0"/>
              <a:buChar char="•"/>
            </a:pPr>
            <a:r>
              <a:rPr lang="es-MX" sz="1100" dirty="0">
                <a:solidFill>
                  <a:srgbClr val="000000"/>
                </a:solidFill>
                <a:latin typeface="Myriad Pro" panose="020B0503030403020204"/>
              </a:rPr>
              <a:t>20 de febrero la DA y DJVI  realizó recorrido con la consultora, para identificación y reporte de necesidades  </a:t>
            </a:r>
          </a:p>
          <a:p>
            <a:pPr marL="171450" indent="-171450" algn="just">
              <a:buFont typeface="Arial" panose="020B0604020202020204" pitchFamily="34" charset="0"/>
              <a:buChar char="•"/>
            </a:pPr>
            <a:r>
              <a:rPr lang="es-MX" sz="1100" dirty="0">
                <a:solidFill>
                  <a:srgbClr val="000000"/>
                </a:solidFill>
                <a:latin typeface="Myriad Pro" panose="020B0503030403020204"/>
              </a:rPr>
              <a:t>Está pendiente la recepción del reporte – extintores-</a:t>
            </a:r>
          </a:p>
          <a:p>
            <a:pPr marL="171450" indent="-171450" algn="just">
              <a:buFont typeface="Arial" panose="020B0604020202020204" pitchFamily="34" charset="0"/>
              <a:buChar char="•"/>
            </a:pPr>
            <a:r>
              <a:rPr lang="es-MX" sz="1100" dirty="0">
                <a:solidFill>
                  <a:srgbClr val="000000"/>
                </a:solidFill>
                <a:latin typeface="Myriad Pro" panose="020B0503030403020204"/>
              </a:rPr>
              <a:t>DA tomó nota y se están solventando algunas cuestiones-</a:t>
            </a:r>
          </a:p>
          <a:p>
            <a:pPr marL="171450" indent="-171450" algn="just">
              <a:buFont typeface="Arial" panose="020B0604020202020204" pitchFamily="34" charset="0"/>
              <a:buChar char="•"/>
            </a:pPr>
            <a:r>
              <a:rPr lang="es-MX" sz="1100" b="1" dirty="0">
                <a:solidFill>
                  <a:schemeClr val="accent5">
                    <a:lumMod val="50000"/>
                  </a:schemeClr>
                </a:solidFill>
                <a:latin typeface="Myriad Pro" panose="020B0503030403020204"/>
              </a:rPr>
              <a:t>Contratación</a:t>
            </a:r>
            <a:r>
              <a:rPr lang="es-MX" sz="1100" b="1" dirty="0">
                <a:solidFill>
                  <a:srgbClr val="FF0000"/>
                </a:solidFill>
                <a:latin typeface="Myriad Pro" panose="020B0503030403020204"/>
              </a:rPr>
              <a:t> </a:t>
            </a:r>
          </a:p>
          <a:p>
            <a:pPr algn="just"/>
            <a:endParaRPr lang="es-MX" sz="1100" dirty="0">
              <a:solidFill>
                <a:srgbClr val="000000"/>
              </a:solidFill>
              <a:latin typeface="Myriad Pro" panose="020B0503030403020204"/>
            </a:endParaRPr>
          </a:p>
          <a:p>
            <a:pPr algn="just"/>
            <a:endParaRPr lang="es-MX" sz="1100" dirty="0">
              <a:solidFill>
                <a:srgbClr val="000000"/>
              </a:solidFill>
              <a:latin typeface="Myriad Pro" panose="020B0503030403020204"/>
            </a:endParaRPr>
          </a:p>
        </p:txBody>
      </p:sp>
    </p:spTree>
    <p:extLst>
      <p:ext uri="{BB962C8B-B14F-4D97-AF65-F5344CB8AC3E}">
        <p14:creationId xmlns:p14="http://schemas.microsoft.com/office/powerpoint/2010/main" val="1295989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C8EF2563-551F-45CB-B5EA-FC7C380ECBED}"/>
              </a:ext>
            </a:extLst>
          </p:cNvPr>
          <p:cNvGraphicFramePr>
            <a:graphicFrameLocks noGrp="1"/>
          </p:cNvGraphicFramePr>
          <p:nvPr>
            <p:extLst>
              <p:ext uri="{D42A27DB-BD31-4B8C-83A1-F6EECF244321}">
                <p14:modId xmlns:p14="http://schemas.microsoft.com/office/powerpoint/2010/main" val="18455330"/>
              </p:ext>
            </p:extLst>
          </p:nvPr>
        </p:nvGraphicFramePr>
        <p:xfrm>
          <a:off x="514349" y="1237850"/>
          <a:ext cx="7886700" cy="1090162"/>
        </p:xfrm>
        <a:graphic>
          <a:graphicData uri="http://schemas.openxmlformats.org/drawingml/2006/table">
            <a:tbl>
              <a:tblPr/>
              <a:tblGrid>
                <a:gridCol w="1112266">
                  <a:extLst>
                    <a:ext uri="{9D8B030D-6E8A-4147-A177-3AD203B41FA5}">
                      <a16:colId xmlns:a16="http://schemas.microsoft.com/office/drawing/2014/main" val="23595576"/>
                    </a:ext>
                  </a:extLst>
                </a:gridCol>
                <a:gridCol w="3385689">
                  <a:extLst>
                    <a:ext uri="{9D8B030D-6E8A-4147-A177-3AD203B41FA5}">
                      <a16:colId xmlns:a16="http://schemas.microsoft.com/office/drawing/2014/main" val="2973304730"/>
                    </a:ext>
                  </a:extLst>
                </a:gridCol>
                <a:gridCol w="1115933">
                  <a:extLst>
                    <a:ext uri="{9D8B030D-6E8A-4147-A177-3AD203B41FA5}">
                      <a16:colId xmlns:a16="http://schemas.microsoft.com/office/drawing/2014/main" val="2484909459"/>
                    </a:ext>
                  </a:extLst>
                </a:gridCol>
                <a:gridCol w="2272812">
                  <a:extLst>
                    <a:ext uri="{9D8B030D-6E8A-4147-A177-3AD203B41FA5}">
                      <a16:colId xmlns:a16="http://schemas.microsoft.com/office/drawing/2014/main" val="1095574377"/>
                    </a:ext>
                  </a:extLst>
                </a:gridCol>
              </a:tblGrid>
              <a:tr h="195189">
                <a:tc>
                  <a:txBody>
                    <a:bodyPr/>
                    <a:lstStyle/>
                    <a:p>
                      <a:pPr algn="ctr" fontAlgn="ctr"/>
                      <a:r>
                        <a:rPr lang="es-MX" sz="1100" b="1" i="0" u="none" strike="noStrike" dirty="0">
                          <a:solidFill>
                            <a:schemeClr val="bg1"/>
                          </a:solidFill>
                          <a:effectLst/>
                          <a:latin typeface="Myriad Pro" panose="020B0503030403020204"/>
                        </a:rPr>
                        <a:t>Número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Acuerdo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Responsable</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Estatus </a:t>
                      </a:r>
                    </a:p>
                  </a:txBody>
                  <a:tcPr marL="9171" marR="9171" marT="91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638226252"/>
                  </a:ext>
                </a:extLst>
              </a:tr>
              <a:tr h="894973">
                <a:tc>
                  <a:txBody>
                    <a:bodyPr/>
                    <a:lstStyle/>
                    <a:p>
                      <a:pPr algn="ctr" fontAlgn="ctr"/>
                      <a:r>
                        <a:rPr lang="es-MX" sz="1100" b="1" i="0" u="none" strike="noStrike">
                          <a:solidFill>
                            <a:srgbClr val="222222"/>
                          </a:solidFill>
                          <a:effectLst/>
                          <a:latin typeface="Myriad Pro" panose="020B0503030403020204"/>
                        </a:rPr>
                        <a:t>Quinto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MX" sz="1100" b="0" i="0" u="none" strike="noStrike" dirty="0">
                          <a:solidFill>
                            <a:srgbClr val="222222"/>
                          </a:solidFill>
                          <a:effectLst/>
                          <a:latin typeface="Myriad Pro" panose="020B0503030403020204"/>
                        </a:rPr>
                        <a:t>Realización de plática informativa por DJVI para mejor entendimiento de las acciones a realizar dirigida a enlaces de seguimiento.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Myriad Pro" panose="020B0503030403020204"/>
                        </a:rPr>
                        <a:t>DJVI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dirty="0">
                          <a:solidFill>
                            <a:srgbClr val="000000"/>
                          </a:solidFill>
                          <a:effectLst/>
                          <a:latin typeface="Myriad Pro" panose="020B0503030403020204"/>
                        </a:rPr>
                        <a:t>Cumplido</a:t>
                      </a:r>
                    </a:p>
                    <a:p>
                      <a:pPr algn="ctr" fontAlgn="ctr"/>
                      <a:r>
                        <a:rPr lang="es-MX" sz="1100" b="0" i="0" u="none" strike="noStrike" dirty="0">
                          <a:solidFill>
                            <a:srgbClr val="000000"/>
                          </a:solidFill>
                          <a:effectLst/>
                          <a:latin typeface="Myriad Pro" panose="020B0503030403020204"/>
                        </a:rPr>
                        <a:t>-13 de diciembre de 2024-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6447838"/>
                  </a:ext>
                </a:extLst>
              </a:tr>
            </a:tbl>
          </a:graphicData>
        </a:graphic>
      </p:graphicFrame>
      <p:sp>
        <p:nvSpPr>
          <p:cNvPr id="4" name="CuadroTexto 3">
            <a:extLst>
              <a:ext uri="{FF2B5EF4-FFF2-40B4-BE49-F238E27FC236}">
                <a16:creationId xmlns:a16="http://schemas.microsoft.com/office/drawing/2014/main" id="{74BFDA6D-4B98-4AC6-962F-4B494566271D}"/>
              </a:ext>
            </a:extLst>
          </p:cNvPr>
          <p:cNvSpPr txBox="1"/>
          <p:nvPr/>
        </p:nvSpPr>
        <p:spPr>
          <a:xfrm>
            <a:off x="1292720" y="788884"/>
            <a:ext cx="6901962" cy="477054"/>
          </a:xfrm>
          <a:prstGeom prst="rect">
            <a:avLst/>
          </a:prstGeom>
          <a:noFill/>
        </p:spPr>
        <p:txBody>
          <a:bodyPr wrap="square" rtlCol="0">
            <a:spAutoFit/>
          </a:bodyPr>
          <a:lstStyle/>
          <a:p>
            <a:pPr algn="ctr"/>
            <a:r>
              <a:rPr lang="es-MX" sz="2500" b="1" dirty="0">
                <a:latin typeface="Myriad Pro" panose="020B0503030403020204"/>
              </a:rPr>
              <a:t>3a Sesión Ordinaria 2024</a:t>
            </a:r>
          </a:p>
        </p:txBody>
      </p:sp>
      <p:pic>
        <p:nvPicPr>
          <p:cNvPr id="5" name="Imagen 4">
            <a:extLst>
              <a:ext uri="{FF2B5EF4-FFF2-40B4-BE49-F238E27FC236}">
                <a16:creationId xmlns:a16="http://schemas.microsoft.com/office/drawing/2014/main" id="{E39A0421-3B37-4875-A58A-818B0CD6ED05}"/>
              </a:ext>
            </a:extLst>
          </p:cNvPr>
          <p:cNvPicPr>
            <a:picLocks noChangeAspect="1"/>
          </p:cNvPicPr>
          <p:nvPr/>
        </p:nvPicPr>
        <p:blipFill>
          <a:blip r:embed="rId2"/>
          <a:stretch>
            <a:fillRect/>
          </a:stretch>
        </p:blipFill>
        <p:spPr>
          <a:xfrm>
            <a:off x="252658" y="2754890"/>
            <a:ext cx="4215912" cy="2810608"/>
          </a:xfrm>
          <a:prstGeom prst="rect">
            <a:avLst/>
          </a:prstGeom>
        </p:spPr>
      </p:pic>
      <p:pic>
        <p:nvPicPr>
          <p:cNvPr id="6" name="Imagen 5">
            <a:extLst>
              <a:ext uri="{FF2B5EF4-FFF2-40B4-BE49-F238E27FC236}">
                <a16:creationId xmlns:a16="http://schemas.microsoft.com/office/drawing/2014/main" id="{6035B9DE-7BB2-4261-AD11-652FB878791A}"/>
              </a:ext>
            </a:extLst>
          </p:cNvPr>
          <p:cNvPicPr>
            <a:picLocks noChangeAspect="1"/>
          </p:cNvPicPr>
          <p:nvPr/>
        </p:nvPicPr>
        <p:blipFill>
          <a:blip r:embed="rId3"/>
          <a:stretch>
            <a:fillRect/>
          </a:stretch>
        </p:blipFill>
        <p:spPr>
          <a:xfrm>
            <a:off x="4714757" y="2754890"/>
            <a:ext cx="4215913" cy="2810608"/>
          </a:xfrm>
          <a:prstGeom prst="rect">
            <a:avLst/>
          </a:prstGeom>
        </p:spPr>
      </p:pic>
    </p:spTree>
    <p:extLst>
      <p:ext uri="{BB962C8B-B14F-4D97-AF65-F5344CB8AC3E}">
        <p14:creationId xmlns:p14="http://schemas.microsoft.com/office/powerpoint/2010/main" val="174002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C8EF2563-551F-45CB-B5EA-FC7C380ECBED}"/>
              </a:ext>
            </a:extLst>
          </p:cNvPr>
          <p:cNvGraphicFramePr>
            <a:graphicFrameLocks noGrp="1"/>
          </p:cNvGraphicFramePr>
          <p:nvPr>
            <p:extLst>
              <p:ext uri="{D42A27DB-BD31-4B8C-83A1-F6EECF244321}">
                <p14:modId xmlns:p14="http://schemas.microsoft.com/office/powerpoint/2010/main" val="2398589734"/>
              </p:ext>
            </p:extLst>
          </p:nvPr>
        </p:nvGraphicFramePr>
        <p:xfrm>
          <a:off x="564906" y="1902555"/>
          <a:ext cx="8014188" cy="1560303"/>
        </p:xfrm>
        <a:graphic>
          <a:graphicData uri="http://schemas.openxmlformats.org/drawingml/2006/table">
            <a:tbl>
              <a:tblPr/>
              <a:tblGrid>
                <a:gridCol w="1130246">
                  <a:extLst>
                    <a:ext uri="{9D8B030D-6E8A-4147-A177-3AD203B41FA5}">
                      <a16:colId xmlns:a16="http://schemas.microsoft.com/office/drawing/2014/main" val="23595576"/>
                    </a:ext>
                  </a:extLst>
                </a:gridCol>
                <a:gridCol w="3440418">
                  <a:extLst>
                    <a:ext uri="{9D8B030D-6E8A-4147-A177-3AD203B41FA5}">
                      <a16:colId xmlns:a16="http://schemas.microsoft.com/office/drawing/2014/main" val="2973304730"/>
                    </a:ext>
                  </a:extLst>
                </a:gridCol>
                <a:gridCol w="1133972">
                  <a:extLst>
                    <a:ext uri="{9D8B030D-6E8A-4147-A177-3AD203B41FA5}">
                      <a16:colId xmlns:a16="http://schemas.microsoft.com/office/drawing/2014/main" val="2484909459"/>
                    </a:ext>
                  </a:extLst>
                </a:gridCol>
                <a:gridCol w="2309552">
                  <a:extLst>
                    <a:ext uri="{9D8B030D-6E8A-4147-A177-3AD203B41FA5}">
                      <a16:colId xmlns:a16="http://schemas.microsoft.com/office/drawing/2014/main" val="1095574377"/>
                    </a:ext>
                  </a:extLst>
                </a:gridCol>
              </a:tblGrid>
              <a:tr h="209658">
                <a:tc>
                  <a:txBody>
                    <a:bodyPr/>
                    <a:lstStyle/>
                    <a:p>
                      <a:pPr algn="ctr" fontAlgn="ctr"/>
                      <a:r>
                        <a:rPr lang="es-MX" sz="1100" b="1" i="0" u="none" strike="noStrike" dirty="0">
                          <a:solidFill>
                            <a:schemeClr val="bg1"/>
                          </a:solidFill>
                          <a:effectLst/>
                          <a:latin typeface="Myriad Pro" panose="020B0503030403020204"/>
                        </a:rPr>
                        <a:t>Número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Acuerdo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Responsable</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Estatus </a:t>
                      </a:r>
                    </a:p>
                  </a:txBody>
                  <a:tcPr marL="9171" marR="9171" marT="91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638226252"/>
                  </a:ext>
                </a:extLst>
              </a:tr>
              <a:tr h="753981">
                <a:tc>
                  <a:txBody>
                    <a:bodyPr/>
                    <a:lstStyle/>
                    <a:p>
                      <a:pPr algn="ctr" fontAlgn="ctr"/>
                      <a:r>
                        <a:rPr lang="es-MX" sz="1100" b="1" i="0" u="none" strike="noStrike">
                          <a:solidFill>
                            <a:srgbClr val="222222"/>
                          </a:solidFill>
                          <a:effectLst/>
                          <a:latin typeface="Myriad Pro" panose="020B0503030403020204"/>
                        </a:rPr>
                        <a:t>Único </a:t>
                      </a:r>
                      <a:endParaRPr lang="es-MX" sz="1100" b="1" i="0" u="none" strike="noStrike" dirty="0">
                        <a:solidFill>
                          <a:srgbClr val="222222"/>
                        </a:solidFill>
                        <a:effectLst/>
                        <a:latin typeface="Myriad Pro" panose="020B0503030403020204"/>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r>
                        <a:rPr lang="es-MX" sz="1100" b="0" i="0" u="none" strike="noStrike" kern="1200" dirty="0">
                          <a:solidFill>
                            <a:srgbClr val="222222"/>
                          </a:solidFill>
                          <a:effectLst/>
                          <a:latin typeface="Myriad Pro" panose="020B0503030403020204"/>
                          <a:ea typeface="+mn-ea"/>
                          <a:cs typeface="+mn-cs"/>
                        </a:rPr>
                        <a:t>La Secretaria del Comité establecerá contacto con las Directoras de Acusación e Investigación, con el propósito de que se definan los espacios destinados para la instalación de dichos lactarios.</a:t>
                      </a:r>
                    </a:p>
                    <a:p>
                      <a:r>
                        <a:rPr lang="es-MX" sz="1100" b="0" i="0" u="none" strike="noStrike" kern="1200" dirty="0">
                          <a:solidFill>
                            <a:srgbClr val="222222"/>
                          </a:solidFill>
                          <a:effectLst/>
                          <a:latin typeface="Myriad Pro" panose="020B0503030403020204"/>
                          <a:ea typeface="+mn-ea"/>
                          <a:cs typeface="+mn-cs"/>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Myriad Pro" panose="020B0503030403020204"/>
                        </a:rPr>
                        <a:t>Secretaria del Comité </a:t>
                      </a:r>
                      <a:endParaRPr lang="es-MX" sz="1100" b="0" i="0" u="none" strike="noStrike" dirty="0">
                        <a:solidFill>
                          <a:srgbClr val="000000"/>
                        </a:solidFill>
                        <a:effectLst/>
                        <a:latin typeface="Myriad Pro" panose="020B0503030403020204"/>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dirty="0">
                          <a:solidFill>
                            <a:srgbClr val="000000"/>
                          </a:solidFill>
                          <a:effectLst/>
                          <a:latin typeface="Myriad Pro" panose="020B0503030403020204"/>
                        </a:rPr>
                        <a:t>Cumplido </a:t>
                      </a:r>
                    </a:p>
                    <a:p>
                      <a:pPr algn="ctr" fontAlgn="ctr"/>
                      <a:endParaRPr lang="es-MX" sz="1100" b="0" i="0" u="none" strike="noStrike" dirty="0">
                        <a:solidFill>
                          <a:srgbClr val="000000"/>
                        </a:solidFill>
                        <a:effectLst/>
                        <a:latin typeface="Myriad Pro" panose="020B0503030403020204"/>
                      </a:endParaRPr>
                    </a:p>
                    <a:p>
                      <a:pPr algn="ctr" fontAlgn="ctr"/>
                      <a:r>
                        <a:rPr lang="es-MX" sz="1100" b="0" i="0" u="none" strike="noStrike" dirty="0">
                          <a:solidFill>
                            <a:srgbClr val="000000"/>
                          </a:solidFill>
                          <a:effectLst/>
                          <a:latin typeface="Myriad Pro" panose="020B0503030403020204"/>
                        </a:rPr>
                        <a:t>Se designaron los espacios a </a:t>
                      </a:r>
                      <a:r>
                        <a:rPr lang="es-MX" sz="1100" b="1" i="0" u="none" strike="noStrike" dirty="0">
                          <a:solidFill>
                            <a:srgbClr val="000000"/>
                          </a:solidFill>
                          <a:effectLst/>
                          <a:latin typeface="Myriad Pro" panose="020B0503030403020204"/>
                        </a:rPr>
                        <a:t>excepción de la Unidad 4</a:t>
                      </a:r>
                    </a:p>
                    <a:p>
                      <a:pPr algn="ctr" fontAlgn="ctr"/>
                      <a:endParaRPr lang="es-MX" sz="1100" b="1" i="0" u="none" strike="noStrike" dirty="0">
                        <a:solidFill>
                          <a:srgbClr val="000000"/>
                        </a:solidFill>
                        <a:effectLst/>
                        <a:latin typeface="Myriad Pro" panose="020B0503030403020204"/>
                      </a:endParaRPr>
                    </a:p>
                    <a:p>
                      <a:pPr algn="ctr" fontAlgn="ctr"/>
                      <a:r>
                        <a:rPr lang="es-MX" sz="1100" b="0" i="0" u="none" strike="noStrike" dirty="0">
                          <a:solidFill>
                            <a:srgbClr val="000000"/>
                          </a:solidFill>
                          <a:effectLst/>
                          <a:latin typeface="Myriad Pro" panose="020B0503030403020204"/>
                        </a:rPr>
                        <a:t>En sesión extraordinaria se decide la compra de lactario móvil  </a:t>
                      </a:r>
                    </a:p>
                    <a:p>
                      <a:pPr algn="ctr" fontAlgn="ctr"/>
                      <a:endParaRPr lang="es-MX" sz="1100" b="0" i="0" u="none" strike="noStrike" dirty="0">
                        <a:solidFill>
                          <a:srgbClr val="000000"/>
                        </a:solidFill>
                        <a:effectLst/>
                        <a:latin typeface="Myriad Pro" panose="020B0503030403020204"/>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4797614"/>
                  </a:ext>
                </a:extLst>
              </a:tr>
            </a:tbl>
          </a:graphicData>
        </a:graphic>
      </p:graphicFrame>
      <p:sp>
        <p:nvSpPr>
          <p:cNvPr id="4" name="CuadroTexto 3">
            <a:extLst>
              <a:ext uri="{FF2B5EF4-FFF2-40B4-BE49-F238E27FC236}">
                <a16:creationId xmlns:a16="http://schemas.microsoft.com/office/drawing/2014/main" id="{74BFDA6D-4B98-4AC6-962F-4B494566271D}"/>
              </a:ext>
            </a:extLst>
          </p:cNvPr>
          <p:cNvSpPr txBox="1"/>
          <p:nvPr/>
        </p:nvSpPr>
        <p:spPr>
          <a:xfrm>
            <a:off x="1318846" y="1011115"/>
            <a:ext cx="6901962" cy="477054"/>
          </a:xfrm>
          <a:prstGeom prst="rect">
            <a:avLst/>
          </a:prstGeom>
          <a:noFill/>
        </p:spPr>
        <p:txBody>
          <a:bodyPr wrap="square" rtlCol="0">
            <a:spAutoFit/>
          </a:bodyPr>
          <a:lstStyle/>
          <a:p>
            <a:pPr algn="ctr"/>
            <a:r>
              <a:rPr lang="es-MX" sz="2500" b="1" dirty="0">
                <a:latin typeface="Myriad Pro" panose="020B0503030403020204"/>
              </a:rPr>
              <a:t>1a Sesión Extraordinaria 2024</a:t>
            </a:r>
          </a:p>
        </p:txBody>
      </p:sp>
    </p:spTree>
    <p:extLst>
      <p:ext uri="{BB962C8B-B14F-4D97-AF65-F5344CB8AC3E}">
        <p14:creationId xmlns:p14="http://schemas.microsoft.com/office/powerpoint/2010/main" val="850714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C8EF2563-551F-45CB-B5EA-FC7C380ECBED}"/>
              </a:ext>
            </a:extLst>
          </p:cNvPr>
          <p:cNvGraphicFramePr>
            <a:graphicFrameLocks noGrp="1"/>
          </p:cNvGraphicFramePr>
          <p:nvPr>
            <p:extLst>
              <p:ext uri="{D42A27DB-BD31-4B8C-83A1-F6EECF244321}">
                <p14:modId xmlns:p14="http://schemas.microsoft.com/office/powerpoint/2010/main" val="3867641674"/>
              </p:ext>
            </p:extLst>
          </p:nvPr>
        </p:nvGraphicFramePr>
        <p:xfrm>
          <a:off x="826477" y="1638787"/>
          <a:ext cx="7886700" cy="1057383"/>
        </p:xfrm>
        <a:graphic>
          <a:graphicData uri="http://schemas.openxmlformats.org/drawingml/2006/table">
            <a:tbl>
              <a:tblPr/>
              <a:tblGrid>
                <a:gridCol w="1112266">
                  <a:extLst>
                    <a:ext uri="{9D8B030D-6E8A-4147-A177-3AD203B41FA5}">
                      <a16:colId xmlns:a16="http://schemas.microsoft.com/office/drawing/2014/main" val="23595576"/>
                    </a:ext>
                  </a:extLst>
                </a:gridCol>
                <a:gridCol w="3292680">
                  <a:extLst>
                    <a:ext uri="{9D8B030D-6E8A-4147-A177-3AD203B41FA5}">
                      <a16:colId xmlns:a16="http://schemas.microsoft.com/office/drawing/2014/main" val="2973304730"/>
                    </a:ext>
                  </a:extLst>
                </a:gridCol>
                <a:gridCol w="1081454">
                  <a:extLst>
                    <a:ext uri="{9D8B030D-6E8A-4147-A177-3AD203B41FA5}">
                      <a16:colId xmlns:a16="http://schemas.microsoft.com/office/drawing/2014/main" val="2484909459"/>
                    </a:ext>
                  </a:extLst>
                </a:gridCol>
                <a:gridCol w="2400300">
                  <a:extLst>
                    <a:ext uri="{9D8B030D-6E8A-4147-A177-3AD203B41FA5}">
                      <a16:colId xmlns:a16="http://schemas.microsoft.com/office/drawing/2014/main" val="1095574377"/>
                    </a:ext>
                  </a:extLst>
                </a:gridCol>
              </a:tblGrid>
              <a:tr h="209658">
                <a:tc>
                  <a:txBody>
                    <a:bodyPr/>
                    <a:lstStyle/>
                    <a:p>
                      <a:pPr algn="ctr" fontAlgn="ctr"/>
                      <a:r>
                        <a:rPr lang="es-MX" sz="1100" b="1" i="0" u="none" strike="noStrike" dirty="0">
                          <a:solidFill>
                            <a:schemeClr val="bg1"/>
                          </a:solidFill>
                          <a:effectLst/>
                          <a:latin typeface="Myriad Pro" panose="020B0503030403020204"/>
                        </a:rPr>
                        <a:t>Número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Acuerdo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Responsable</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Estatus </a:t>
                      </a:r>
                    </a:p>
                  </a:txBody>
                  <a:tcPr marL="9171" marR="9171" marT="91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638226252"/>
                  </a:ext>
                </a:extLst>
              </a:tr>
              <a:tr h="753981">
                <a:tc>
                  <a:txBody>
                    <a:bodyPr/>
                    <a:lstStyle/>
                    <a:p>
                      <a:pPr algn="ctr" fontAlgn="ctr"/>
                      <a:r>
                        <a:rPr lang="es-MX" sz="1100" b="1" i="0" u="none" strike="noStrike" dirty="0">
                          <a:solidFill>
                            <a:srgbClr val="222222"/>
                          </a:solidFill>
                          <a:effectLst/>
                          <a:latin typeface="Myriad Pro" panose="020B0503030403020204"/>
                        </a:rPr>
                        <a:t>Primero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MX" sz="1100" b="0" i="0" u="none" strike="noStrike" kern="1200" dirty="0">
                          <a:solidFill>
                            <a:srgbClr val="222222"/>
                          </a:solidFill>
                          <a:effectLst/>
                          <a:latin typeface="Myriad Pro" panose="020B0503030403020204"/>
                          <a:ea typeface="+mn-ea"/>
                          <a:cs typeface="+mn-cs"/>
                        </a:rPr>
                        <a:t> La Secretaria del Comité remitirá Código de Conducta del Comité de Igualdad Laboral y No Discriminación para su revisión y seguimiento hasta su firma por integrantes.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kern="1200" dirty="0">
                          <a:solidFill>
                            <a:srgbClr val="222222"/>
                          </a:solidFill>
                          <a:effectLst/>
                          <a:latin typeface="Myriad Pro" panose="020B0503030403020204"/>
                          <a:ea typeface="+mn-ea"/>
                          <a:cs typeface="+mn-cs"/>
                        </a:rPr>
                        <a:t>Secretaria del Comité</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kern="1200" dirty="0">
                          <a:solidFill>
                            <a:srgbClr val="222222"/>
                          </a:solidFill>
                          <a:effectLst/>
                          <a:latin typeface="Myriad Pro" panose="020B0503030403020204"/>
                          <a:ea typeface="+mn-ea"/>
                          <a:cs typeface="+mn-cs"/>
                        </a:rPr>
                        <a:t>Cumplido</a:t>
                      </a:r>
                    </a:p>
                    <a:p>
                      <a:pPr marL="171450" marR="0" lvl="0" indent="-171450" algn="ctr"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s-MX" sz="1100" b="0" i="0" u="none" strike="noStrike" kern="1200" dirty="0">
                          <a:solidFill>
                            <a:srgbClr val="222222"/>
                          </a:solidFill>
                          <a:effectLst/>
                          <a:latin typeface="Myriad Pro" panose="020B0503030403020204"/>
                          <a:ea typeface="+mn-ea"/>
                          <a:cs typeface="+mn-cs"/>
                        </a:rPr>
                        <a:t>Se remite oficio  CILND/171/2025 el 18 de febrero de 2025</a:t>
                      </a:r>
                    </a:p>
                    <a:p>
                      <a:pPr marL="171450" marR="0" lvl="0" indent="-171450" algn="ctr"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s-MX" sz="1100" b="0" i="0" u="none" strike="noStrike" kern="1200" dirty="0">
                          <a:solidFill>
                            <a:srgbClr val="222222"/>
                          </a:solidFill>
                          <a:effectLst/>
                          <a:latin typeface="Myriad Pro" panose="020B0503030403020204"/>
                          <a:ea typeface="+mn-ea"/>
                          <a:cs typeface="+mn-cs"/>
                        </a:rPr>
                        <a:t>Se valida el contenido </a:t>
                      </a:r>
                    </a:p>
                    <a:p>
                      <a:pPr marL="171450" marR="0" lvl="0" indent="-171450" algn="ctr"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s-MX" sz="1100" b="0" i="0" u="none" strike="noStrike" kern="1200" dirty="0">
                          <a:solidFill>
                            <a:srgbClr val="222222"/>
                          </a:solidFill>
                          <a:effectLst/>
                          <a:latin typeface="Myriad Pro" panose="020B0503030403020204"/>
                          <a:ea typeface="+mn-ea"/>
                          <a:cs typeface="+mn-cs"/>
                        </a:rPr>
                        <a:t>En proceso de firmas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4797614"/>
                  </a:ext>
                </a:extLst>
              </a:tr>
            </a:tbl>
          </a:graphicData>
        </a:graphic>
      </p:graphicFrame>
      <p:sp>
        <p:nvSpPr>
          <p:cNvPr id="4" name="CuadroTexto 3">
            <a:extLst>
              <a:ext uri="{FF2B5EF4-FFF2-40B4-BE49-F238E27FC236}">
                <a16:creationId xmlns:a16="http://schemas.microsoft.com/office/drawing/2014/main" id="{74BFDA6D-4B98-4AC6-962F-4B494566271D}"/>
              </a:ext>
            </a:extLst>
          </p:cNvPr>
          <p:cNvSpPr txBox="1"/>
          <p:nvPr/>
        </p:nvSpPr>
        <p:spPr>
          <a:xfrm>
            <a:off x="1318846" y="1011115"/>
            <a:ext cx="6901962" cy="477054"/>
          </a:xfrm>
          <a:prstGeom prst="rect">
            <a:avLst/>
          </a:prstGeom>
          <a:noFill/>
        </p:spPr>
        <p:txBody>
          <a:bodyPr wrap="square" rtlCol="0">
            <a:spAutoFit/>
          </a:bodyPr>
          <a:lstStyle/>
          <a:p>
            <a:pPr algn="ctr"/>
            <a:r>
              <a:rPr lang="es-MX" sz="2500" b="1" dirty="0">
                <a:latin typeface="Myriad Pro" panose="020B0503030403020204"/>
              </a:rPr>
              <a:t>1a Sesión Extraordinaria 2025</a:t>
            </a:r>
          </a:p>
        </p:txBody>
      </p:sp>
      <p:pic>
        <p:nvPicPr>
          <p:cNvPr id="8" name="Imagen 7">
            <a:extLst>
              <a:ext uri="{FF2B5EF4-FFF2-40B4-BE49-F238E27FC236}">
                <a16:creationId xmlns:a16="http://schemas.microsoft.com/office/drawing/2014/main" id="{ADE6F615-8215-45F4-938D-91246EDA7C8E}"/>
              </a:ext>
            </a:extLst>
          </p:cNvPr>
          <p:cNvPicPr>
            <a:picLocks noChangeAspect="1"/>
          </p:cNvPicPr>
          <p:nvPr/>
        </p:nvPicPr>
        <p:blipFill>
          <a:blip r:embed="rId2"/>
          <a:stretch>
            <a:fillRect/>
          </a:stretch>
        </p:blipFill>
        <p:spPr>
          <a:xfrm>
            <a:off x="358284" y="2750990"/>
            <a:ext cx="2752467" cy="3538265"/>
          </a:xfrm>
          <a:prstGeom prst="rect">
            <a:avLst/>
          </a:prstGeom>
        </p:spPr>
      </p:pic>
      <p:pic>
        <p:nvPicPr>
          <p:cNvPr id="5" name="Imagen 4">
            <a:extLst>
              <a:ext uri="{FF2B5EF4-FFF2-40B4-BE49-F238E27FC236}">
                <a16:creationId xmlns:a16="http://schemas.microsoft.com/office/drawing/2014/main" id="{0677CAF5-B3C5-47D5-8C61-17D7059EEDD6}"/>
              </a:ext>
            </a:extLst>
          </p:cNvPr>
          <p:cNvPicPr>
            <a:picLocks noChangeAspect="1"/>
          </p:cNvPicPr>
          <p:nvPr/>
        </p:nvPicPr>
        <p:blipFill>
          <a:blip r:embed="rId3"/>
          <a:stretch>
            <a:fillRect/>
          </a:stretch>
        </p:blipFill>
        <p:spPr>
          <a:xfrm>
            <a:off x="3265713" y="2761928"/>
            <a:ext cx="2641327" cy="3538265"/>
          </a:xfrm>
          <a:prstGeom prst="rect">
            <a:avLst/>
          </a:prstGeom>
        </p:spPr>
      </p:pic>
      <p:pic>
        <p:nvPicPr>
          <p:cNvPr id="7" name="Imagen 6">
            <a:extLst>
              <a:ext uri="{FF2B5EF4-FFF2-40B4-BE49-F238E27FC236}">
                <a16:creationId xmlns:a16="http://schemas.microsoft.com/office/drawing/2014/main" id="{B57DA92A-D63A-43ED-9853-37C0B2CB6621}"/>
              </a:ext>
            </a:extLst>
          </p:cNvPr>
          <p:cNvPicPr>
            <a:picLocks noChangeAspect="1"/>
          </p:cNvPicPr>
          <p:nvPr/>
        </p:nvPicPr>
        <p:blipFill>
          <a:blip r:embed="rId4"/>
          <a:stretch>
            <a:fillRect/>
          </a:stretch>
        </p:blipFill>
        <p:spPr>
          <a:xfrm>
            <a:off x="6062002" y="2761928"/>
            <a:ext cx="2770313" cy="3538265"/>
          </a:xfrm>
          <a:prstGeom prst="rect">
            <a:avLst/>
          </a:prstGeom>
        </p:spPr>
      </p:pic>
    </p:spTree>
    <p:extLst>
      <p:ext uri="{BB962C8B-B14F-4D97-AF65-F5344CB8AC3E}">
        <p14:creationId xmlns:p14="http://schemas.microsoft.com/office/powerpoint/2010/main" val="2068363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D0E694B-83E5-43E9-886C-901DCFC4379B}"/>
              </a:ext>
            </a:extLst>
          </p:cNvPr>
          <p:cNvPicPr>
            <a:picLocks noChangeAspect="1"/>
          </p:cNvPicPr>
          <p:nvPr/>
        </p:nvPicPr>
        <p:blipFill>
          <a:blip r:embed="rId2"/>
          <a:stretch>
            <a:fillRect/>
          </a:stretch>
        </p:blipFill>
        <p:spPr>
          <a:xfrm>
            <a:off x="83329" y="1848464"/>
            <a:ext cx="2858958" cy="3725308"/>
          </a:xfrm>
          <a:prstGeom prst="rect">
            <a:avLst/>
          </a:prstGeom>
        </p:spPr>
      </p:pic>
      <p:pic>
        <p:nvPicPr>
          <p:cNvPr id="10" name="Imagen 9">
            <a:extLst>
              <a:ext uri="{FF2B5EF4-FFF2-40B4-BE49-F238E27FC236}">
                <a16:creationId xmlns:a16="http://schemas.microsoft.com/office/drawing/2014/main" id="{A8BDDE95-7AEA-46D5-A1E6-0FCB6836685F}"/>
              </a:ext>
            </a:extLst>
          </p:cNvPr>
          <p:cNvPicPr>
            <a:picLocks noChangeAspect="1"/>
          </p:cNvPicPr>
          <p:nvPr/>
        </p:nvPicPr>
        <p:blipFill>
          <a:blip r:embed="rId3"/>
          <a:stretch>
            <a:fillRect/>
          </a:stretch>
        </p:blipFill>
        <p:spPr>
          <a:xfrm>
            <a:off x="3163366" y="1848464"/>
            <a:ext cx="2659956" cy="3441291"/>
          </a:xfrm>
          <a:prstGeom prst="rect">
            <a:avLst/>
          </a:prstGeom>
        </p:spPr>
      </p:pic>
      <p:pic>
        <p:nvPicPr>
          <p:cNvPr id="12" name="Imagen 11">
            <a:extLst>
              <a:ext uri="{FF2B5EF4-FFF2-40B4-BE49-F238E27FC236}">
                <a16:creationId xmlns:a16="http://schemas.microsoft.com/office/drawing/2014/main" id="{C31203D3-2475-41A7-892D-15781A226DAB}"/>
              </a:ext>
            </a:extLst>
          </p:cNvPr>
          <p:cNvPicPr>
            <a:picLocks noChangeAspect="1"/>
          </p:cNvPicPr>
          <p:nvPr/>
        </p:nvPicPr>
        <p:blipFill>
          <a:blip r:embed="rId4"/>
          <a:stretch>
            <a:fillRect/>
          </a:stretch>
        </p:blipFill>
        <p:spPr>
          <a:xfrm>
            <a:off x="6044401" y="1886742"/>
            <a:ext cx="2858958" cy="3648751"/>
          </a:xfrm>
          <a:prstGeom prst="rect">
            <a:avLst/>
          </a:prstGeom>
        </p:spPr>
      </p:pic>
    </p:spTree>
    <p:extLst>
      <p:ext uri="{BB962C8B-B14F-4D97-AF65-F5344CB8AC3E}">
        <p14:creationId xmlns:p14="http://schemas.microsoft.com/office/powerpoint/2010/main" val="3703001692"/>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14331</TotalTime>
  <Words>1488</Words>
  <Application>Microsoft Office PowerPoint</Application>
  <PresentationFormat>Carta (216 x 279 mm)</PresentationFormat>
  <Paragraphs>179</Paragraphs>
  <Slides>24</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24</vt:i4>
      </vt:variant>
    </vt:vector>
  </HeadingPairs>
  <TitlesOfParts>
    <vt:vector size="33" baseType="lpstr">
      <vt:lpstr>Arial</vt:lpstr>
      <vt:lpstr>Avenir LT Std 45 Book</vt:lpstr>
      <vt:lpstr>Calibri</vt:lpstr>
      <vt:lpstr>Calibri Light</vt:lpstr>
      <vt:lpstr>Gill Sans MT</vt:lpstr>
      <vt:lpstr>Myriad Pro</vt:lpstr>
      <vt:lpstr>Myriad Pro</vt:lpstr>
      <vt:lpstr>Symbol</vt:lpstr>
      <vt:lpstr>Tema de Office</vt:lpstr>
      <vt:lpstr>Primera Sesión Ordinaria 2025  </vt:lpstr>
      <vt:lpstr>2. Pase de lista y verificación de quórum</vt:lpstr>
      <vt:lpstr>3.  Orden del día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Tecnologias</dc:creator>
  <cp:lastModifiedBy>Ana Luisa Sanchez Aguilar</cp:lastModifiedBy>
  <cp:revision>213</cp:revision>
  <dcterms:created xsi:type="dcterms:W3CDTF">2021-02-03T19:39:59Z</dcterms:created>
  <dcterms:modified xsi:type="dcterms:W3CDTF">2025-03-19T15:34:57Z</dcterms:modified>
</cp:coreProperties>
</file>